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9"/>
  </p:notesMasterIdLst>
  <p:sldIdLst>
    <p:sldId id="256" r:id="rId2"/>
    <p:sldId id="257" r:id="rId3"/>
    <p:sldId id="260" r:id="rId4"/>
    <p:sldId id="273" r:id="rId5"/>
    <p:sldId id="272" r:id="rId6"/>
    <p:sldId id="274" r:id="rId7"/>
    <p:sldId id="275" r:id="rId8"/>
    <p:sldId id="276" r:id="rId9"/>
    <p:sldId id="277" r:id="rId10"/>
    <p:sldId id="278" r:id="rId11"/>
    <p:sldId id="279" r:id="rId12"/>
    <p:sldId id="280" r:id="rId13"/>
    <p:sldId id="281" r:id="rId14"/>
    <p:sldId id="282" r:id="rId15"/>
    <p:sldId id="283" r:id="rId16"/>
    <p:sldId id="263" r:id="rId17"/>
    <p:sldId id="261" r:id="rId18"/>
    <p:sldId id="262" r:id="rId19"/>
    <p:sldId id="268" r:id="rId20"/>
    <p:sldId id="258" r:id="rId21"/>
    <p:sldId id="269" r:id="rId22"/>
    <p:sldId id="259" r:id="rId23"/>
    <p:sldId id="270" r:id="rId24"/>
    <p:sldId id="271" r:id="rId25"/>
    <p:sldId id="265" r:id="rId26"/>
    <p:sldId id="266" r:id="rId27"/>
    <p:sldId id="302" r:id="rId28"/>
    <p:sldId id="284" r:id="rId29"/>
    <p:sldId id="303" r:id="rId30"/>
    <p:sldId id="305" r:id="rId31"/>
    <p:sldId id="285" r:id="rId32"/>
    <p:sldId id="304" r:id="rId33"/>
    <p:sldId id="289" r:id="rId34"/>
    <p:sldId id="290" r:id="rId35"/>
    <p:sldId id="306" r:id="rId36"/>
    <p:sldId id="287" r:id="rId37"/>
    <p:sldId id="286" r:id="rId38"/>
    <p:sldId id="288" r:id="rId39"/>
    <p:sldId id="308" r:id="rId40"/>
    <p:sldId id="309" r:id="rId41"/>
    <p:sldId id="292" r:id="rId42"/>
    <p:sldId id="294" r:id="rId43"/>
    <p:sldId id="295" r:id="rId44"/>
    <p:sldId id="296" r:id="rId45"/>
    <p:sldId id="297" r:id="rId46"/>
    <p:sldId id="298" r:id="rId47"/>
    <p:sldId id="299" r:id="rId48"/>
    <p:sldId id="291" r:id="rId49"/>
    <p:sldId id="300" r:id="rId50"/>
    <p:sldId id="301" r:id="rId51"/>
    <p:sldId id="307" r:id="rId52"/>
    <p:sldId id="264" r:id="rId53"/>
    <p:sldId id="321" r:id="rId54"/>
    <p:sldId id="267" r:id="rId55"/>
    <p:sldId id="310" r:id="rId56"/>
    <p:sldId id="311" r:id="rId57"/>
    <p:sldId id="312" r:id="rId58"/>
    <p:sldId id="313" r:id="rId59"/>
    <p:sldId id="314" r:id="rId60"/>
    <p:sldId id="315" r:id="rId61"/>
    <p:sldId id="317" r:id="rId62"/>
    <p:sldId id="318" r:id="rId63"/>
    <p:sldId id="316" r:id="rId64"/>
    <p:sldId id="319" r:id="rId65"/>
    <p:sldId id="320" r:id="rId66"/>
    <p:sldId id="322" r:id="rId67"/>
    <p:sldId id="323" r:id="rId68"/>
    <p:sldId id="337" r:id="rId69"/>
    <p:sldId id="343" r:id="rId70"/>
    <p:sldId id="341" r:id="rId71"/>
    <p:sldId id="342" r:id="rId72"/>
    <p:sldId id="324" r:id="rId73"/>
    <p:sldId id="325" r:id="rId74"/>
    <p:sldId id="340" r:id="rId75"/>
    <p:sldId id="339" r:id="rId76"/>
    <p:sldId id="338" r:id="rId77"/>
    <p:sldId id="329" r:id="rId78"/>
    <p:sldId id="327" r:id="rId79"/>
    <p:sldId id="331" r:id="rId80"/>
    <p:sldId id="332" r:id="rId81"/>
    <p:sldId id="330" r:id="rId82"/>
    <p:sldId id="336" r:id="rId83"/>
    <p:sldId id="333" r:id="rId84"/>
    <p:sldId id="334" r:id="rId85"/>
    <p:sldId id="328" r:id="rId86"/>
    <p:sldId id="335" r:id="rId87"/>
    <p:sldId id="344"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46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B6E1B7-27D7-42A5-A56E-95B0603E5E3B}" type="datetimeFigureOut">
              <a:rPr lang="en-US" smtClean="0"/>
              <a:t>11/19/2014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0C2301-404A-446D-B5DE-C53FE6B9025C}" type="slidenum">
              <a:rPr lang="en-US" smtClean="0"/>
              <a:t>‹#›</a:t>
            </a:fld>
            <a:endParaRPr lang="en-US"/>
          </a:p>
        </p:txBody>
      </p:sp>
    </p:spTree>
    <p:extLst>
      <p:ext uri="{BB962C8B-B14F-4D97-AF65-F5344CB8AC3E}">
        <p14:creationId xmlns:p14="http://schemas.microsoft.com/office/powerpoint/2010/main" val="3842900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process increases the shelf life of fat and makes the fat harder at room temperature. Harder fat makes crispier crackers and flakier pie crusts. </a:t>
            </a:r>
            <a:endParaRPr lang="en-US" dirty="0"/>
          </a:p>
        </p:txBody>
      </p:sp>
      <p:sp>
        <p:nvSpPr>
          <p:cNvPr id="4" name="Slide Number Placeholder 3"/>
          <p:cNvSpPr>
            <a:spLocks noGrp="1"/>
          </p:cNvSpPr>
          <p:nvPr>
            <p:ph type="sldNum" sz="quarter" idx="10"/>
          </p:nvPr>
        </p:nvSpPr>
        <p:spPr/>
        <p:txBody>
          <a:bodyPr/>
          <a:lstStyle/>
          <a:p>
            <a:fld id="{AC0C2301-404A-446D-B5DE-C53FE6B9025C}" type="slidenum">
              <a:rPr lang="en-US" smtClean="0"/>
              <a:t>60</a:t>
            </a:fld>
            <a:endParaRPr lang="en-US"/>
          </a:p>
        </p:txBody>
      </p:sp>
    </p:spTree>
    <p:extLst>
      <p:ext uri="{BB962C8B-B14F-4D97-AF65-F5344CB8AC3E}">
        <p14:creationId xmlns:p14="http://schemas.microsoft.com/office/powerpoint/2010/main" val="3802386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fries – 46 cents/ounce</a:t>
            </a:r>
          </a:p>
          <a:p>
            <a:r>
              <a:rPr lang="en-US" dirty="0" smtClean="0"/>
              <a:t>Medium fries – 41 cents/ounce</a:t>
            </a:r>
          </a:p>
          <a:p>
            <a:r>
              <a:rPr lang="en-US" dirty="0" smtClean="0"/>
              <a:t>Large</a:t>
            </a:r>
            <a:r>
              <a:rPr lang="en-US" baseline="0" dirty="0" smtClean="0"/>
              <a:t> Fries – 3o cents/ounce</a:t>
            </a:r>
          </a:p>
          <a:p>
            <a:endParaRPr lang="en-US" baseline="0" dirty="0" smtClean="0"/>
          </a:p>
          <a:p>
            <a:r>
              <a:rPr lang="en-US" baseline="0" dirty="0" smtClean="0"/>
              <a:t>Soda small 6cent/ounce</a:t>
            </a:r>
          </a:p>
          <a:p>
            <a:r>
              <a:rPr lang="en-US" baseline="0" dirty="0" smtClean="0"/>
              <a:t>    medium  6cent/ounce</a:t>
            </a:r>
          </a:p>
          <a:p>
            <a:r>
              <a:rPr lang="en-US" baseline="0" dirty="0" smtClean="0"/>
              <a:t>    large 5cent/ounce</a:t>
            </a:r>
            <a:endParaRPr lang="en-US" dirty="0"/>
          </a:p>
        </p:txBody>
      </p:sp>
      <p:sp>
        <p:nvSpPr>
          <p:cNvPr id="4" name="Slide Number Placeholder 3"/>
          <p:cNvSpPr>
            <a:spLocks noGrp="1"/>
          </p:cNvSpPr>
          <p:nvPr>
            <p:ph type="sldNum" sz="quarter" idx="10"/>
          </p:nvPr>
        </p:nvSpPr>
        <p:spPr/>
        <p:txBody>
          <a:bodyPr/>
          <a:lstStyle/>
          <a:p>
            <a:fld id="{AC0C2301-404A-446D-B5DE-C53FE6B9025C}" type="slidenum">
              <a:rPr lang="en-US" smtClean="0"/>
              <a:t>82</a:t>
            </a:fld>
            <a:endParaRPr lang="en-US"/>
          </a:p>
        </p:txBody>
      </p:sp>
    </p:spTree>
    <p:extLst>
      <p:ext uri="{BB962C8B-B14F-4D97-AF65-F5344CB8AC3E}">
        <p14:creationId xmlns:p14="http://schemas.microsoft.com/office/powerpoint/2010/main" val="2281545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5F5C856-2FBB-4753-ABD7-9BC189397A8F}" type="datetimeFigureOut">
              <a:rPr lang="en-US" smtClean="0"/>
              <a:t>11/19/2014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830810A-AEA4-432C-BC43-01657B1EC860}"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F5C856-2FBB-4753-ABD7-9BC189397A8F}"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0810A-AEA4-432C-BC43-01657B1EC86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F5C856-2FBB-4753-ABD7-9BC189397A8F}"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0810A-AEA4-432C-BC43-01657B1EC86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F5C856-2FBB-4753-ABD7-9BC189397A8F}"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0810A-AEA4-432C-BC43-01657B1EC86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F5C856-2FBB-4753-ABD7-9BC189397A8F}"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0810A-AEA4-432C-BC43-01657B1EC86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5F5C856-2FBB-4753-ABD7-9BC189397A8F}"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0810A-AEA4-432C-BC43-01657B1EC860}"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F5C856-2FBB-4753-ABD7-9BC189397A8F}" type="datetimeFigureOut">
              <a:rPr lang="en-US" smtClean="0"/>
              <a:t>11/19/2014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30810A-AEA4-432C-BC43-01657B1EC86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F5C856-2FBB-4753-ABD7-9BC189397A8F}" type="datetimeFigureOut">
              <a:rPr lang="en-US" smtClean="0"/>
              <a:t>11/19/2014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30810A-AEA4-432C-BC43-01657B1EC86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5C856-2FBB-4753-ABD7-9BC189397A8F}" type="datetimeFigureOut">
              <a:rPr lang="en-US" smtClean="0"/>
              <a:t>11/19/2014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30810A-AEA4-432C-BC43-01657B1EC86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5F5C856-2FBB-4753-ABD7-9BC189397A8F}" type="datetimeFigureOut">
              <a:rPr lang="en-US" smtClean="0"/>
              <a:t>11/19/2014</a:t>
            </a:fld>
            <a:endParaRPr lang="en-US"/>
          </a:p>
        </p:txBody>
      </p:sp>
      <p:sp>
        <p:nvSpPr>
          <p:cNvPr id="7" name="Slide Number Placeholder 6"/>
          <p:cNvSpPr>
            <a:spLocks noGrp="1"/>
          </p:cNvSpPr>
          <p:nvPr>
            <p:ph type="sldNum" sz="quarter" idx="12"/>
          </p:nvPr>
        </p:nvSpPr>
        <p:spPr/>
        <p:txBody>
          <a:bodyPr/>
          <a:lstStyle/>
          <a:p>
            <a:fld id="{4830810A-AEA4-432C-BC43-01657B1EC860}"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F5C856-2FBB-4753-ABD7-9BC189397A8F}" type="datetimeFigureOut">
              <a:rPr lang="en-US" smtClean="0"/>
              <a:t>11/19/2014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4830810A-AEA4-432C-BC43-01657B1EC86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5F5C856-2FBB-4753-ABD7-9BC189397A8F}" type="datetimeFigureOut">
              <a:rPr lang="en-US" smtClean="0"/>
              <a:t>11/19/2014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830810A-AEA4-432C-BC43-01657B1EC86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zOIOv_f_vb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file:///C:\Users\msanger\Downloads\carbohydrates_simple_complex%20(1).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nscsd.org/webpages/ahysick/files/nutrition%20label%20worksheet.pdf" TargetMode="External"/><Relationship Id="rId2" Type="http://schemas.openxmlformats.org/officeDocument/2006/relationships/hyperlink" Target="file:///C:\Users\msanger\Downloads\carbohydrates_worksheet.pdf"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factmonster.com/ipka/A0882305.html" TargetMode="External"/><Relationship Id="rId2" Type="http://schemas.openxmlformats.org/officeDocument/2006/relationships/hyperlink" Target="http://fnic.nal.usda.gov/food-composition/macronutrients" TargetMode="External"/><Relationship Id="rId1" Type="http://schemas.openxmlformats.org/officeDocument/2006/relationships/slideLayout" Target="../slideLayouts/slideLayout2.xml"/><Relationship Id="rId4" Type="http://schemas.openxmlformats.org/officeDocument/2006/relationships/hyperlink" Target="http://www.uen.org/Lessonplan/preview?LPid=1264"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eatthis.com/game/"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eatthis.com/restaurant_guided_search/all/all/all/all"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www.youtube.com/watch?v=fzrSfz8oj0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blogs.wsj.com/chinarealtime/2014/05/29/as-obesity-rises-chinese-kids-are-almost-as-fat-as-americans/"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www.divinecaroline.com/self/wellness/portion-size-then-vs-now"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www.susanaraab.com/consumed"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www.sparkpeople.com/resource/fitness_articles.asp?id=1777"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NUTRITION!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16819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pPr algn="ctr"/>
            <a:r>
              <a:rPr lang="en-US" dirty="0" smtClean="0"/>
              <a:t>Incomplete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762000"/>
            <a:ext cx="3733800"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523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dirty="0" smtClean="0"/>
              <a:t>Incomplete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685800"/>
            <a:ext cx="4838700" cy="4268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649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pPr algn="ctr"/>
            <a:r>
              <a:rPr lang="en-US" dirty="0" smtClean="0"/>
              <a:t>Complete</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725" y="1066800"/>
            <a:ext cx="4400550"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34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algn="ctr"/>
            <a:r>
              <a:rPr lang="en-US" dirty="0" smtClean="0"/>
              <a:t>Complete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838200"/>
            <a:ext cx="428625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58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pPr algn="ctr"/>
            <a:r>
              <a:rPr lang="en-US" dirty="0" smtClean="0"/>
              <a:t>Complete</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050" y="838200"/>
            <a:ext cx="22479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063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pPr algn="ctr"/>
            <a:r>
              <a:rPr lang="en-US" dirty="0" smtClean="0"/>
              <a:t>Incomplete</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850" y="762000"/>
            <a:ext cx="4686300"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894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Need Protein</a:t>
            </a:r>
            <a:endParaRPr lang="en-US" dirty="0"/>
          </a:p>
        </p:txBody>
      </p:sp>
      <p:sp>
        <p:nvSpPr>
          <p:cNvPr id="3" name="Content Placeholder 2"/>
          <p:cNvSpPr>
            <a:spLocks noGrp="1"/>
          </p:cNvSpPr>
          <p:nvPr>
            <p:ph idx="1"/>
          </p:nvPr>
        </p:nvSpPr>
        <p:spPr/>
        <p:txBody>
          <a:bodyPr/>
          <a:lstStyle/>
          <a:p>
            <a:r>
              <a:rPr lang="en-US" dirty="0" smtClean="0"/>
              <a:t>Protein helps to…</a:t>
            </a:r>
          </a:p>
          <a:p>
            <a:pPr lvl="1"/>
            <a:r>
              <a:rPr lang="en-US" dirty="0"/>
              <a:t>Build Muscles, Bones and Other Body Parts</a:t>
            </a:r>
          </a:p>
          <a:p>
            <a:pPr lvl="1"/>
            <a:r>
              <a:rPr lang="en-US" dirty="0"/>
              <a:t>Increase Immunity</a:t>
            </a:r>
          </a:p>
          <a:p>
            <a:pPr lvl="1"/>
            <a:r>
              <a:rPr lang="en-US" dirty="0"/>
              <a:t>Balance pH Value</a:t>
            </a:r>
          </a:p>
          <a:p>
            <a:pPr lvl="1"/>
            <a:r>
              <a:rPr lang="en-US" dirty="0"/>
              <a:t>Transport Nutrient</a:t>
            </a:r>
          </a:p>
          <a:p>
            <a:pPr lvl="1"/>
            <a:r>
              <a:rPr lang="en-US" dirty="0"/>
              <a:t>Lose Weight</a:t>
            </a:r>
          </a:p>
          <a:p>
            <a:pPr lvl="1"/>
            <a:r>
              <a:rPr lang="en-US" dirty="0"/>
              <a:t>Form Enzymes</a:t>
            </a:r>
          </a:p>
          <a:p>
            <a:endParaRPr lang="en-US" dirty="0"/>
          </a:p>
        </p:txBody>
      </p:sp>
    </p:spTree>
    <p:extLst>
      <p:ext uri="{BB962C8B-B14F-4D97-AF65-F5344CB8AC3E}">
        <p14:creationId xmlns:p14="http://schemas.microsoft.com/office/powerpoint/2010/main" val="271115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Little Protein and…</a:t>
            </a:r>
            <a:endParaRPr lang="en-US" dirty="0"/>
          </a:p>
        </p:txBody>
      </p:sp>
      <p:sp>
        <p:nvSpPr>
          <p:cNvPr id="3" name="Content Placeholder 2"/>
          <p:cNvSpPr>
            <a:spLocks noGrp="1"/>
          </p:cNvSpPr>
          <p:nvPr>
            <p:ph idx="1"/>
          </p:nvPr>
        </p:nvSpPr>
        <p:spPr/>
        <p:txBody>
          <a:bodyPr>
            <a:normAutofit fontScale="85000" lnSpcReduction="20000"/>
          </a:bodyPr>
          <a:lstStyle/>
          <a:p>
            <a:r>
              <a:rPr lang="en-US" dirty="0"/>
              <a:t>Y</a:t>
            </a:r>
            <a:r>
              <a:rPr lang="en-US" dirty="0" smtClean="0"/>
              <a:t>our </a:t>
            </a:r>
            <a:r>
              <a:rPr lang="en-US" dirty="0"/>
              <a:t>body breaks down protein-rich tissues </a:t>
            </a:r>
            <a:r>
              <a:rPr lang="en-US" dirty="0" smtClean="0"/>
              <a:t>Therefore</a:t>
            </a:r>
            <a:r>
              <a:rPr lang="en-US" dirty="0"/>
              <a:t>, the initial effect of low protein intake can be muscle wasting accompanied by increasing weakness. </a:t>
            </a:r>
            <a:endParaRPr lang="en-US" dirty="0" smtClean="0"/>
          </a:p>
          <a:p>
            <a:pPr lvl="1"/>
            <a:r>
              <a:rPr lang="en-US" dirty="0" smtClean="0"/>
              <a:t>You </a:t>
            </a:r>
            <a:r>
              <a:rPr lang="en-US" dirty="0"/>
              <a:t>may also experience a greater number of infections because your immune system can’t produce enough antibodies or other immune molecules. </a:t>
            </a:r>
            <a:endParaRPr lang="en-US" dirty="0" smtClean="0"/>
          </a:p>
          <a:p>
            <a:r>
              <a:rPr lang="en-US" dirty="0" smtClean="0"/>
              <a:t>You </a:t>
            </a:r>
            <a:r>
              <a:rPr lang="en-US" dirty="0"/>
              <a:t>might become increasingly irritable and develop a skin rash and changes to your hair texture. </a:t>
            </a:r>
            <a:endParaRPr lang="en-US" dirty="0" smtClean="0"/>
          </a:p>
          <a:p>
            <a:r>
              <a:rPr lang="en-US" dirty="0" smtClean="0"/>
              <a:t>Extreme </a:t>
            </a:r>
            <a:r>
              <a:rPr lang="en-US" dirty="0"/>
              <a:t>protein deficiency can result in shock and eventual death.</a:t>
            </a:r>
          </a:p>
        </p:txBody>
      </p:sp>
    </p:spTree>
    <p:extLst>
      <p:ext uri="{BB962C8B-B14F-4D97-AF65-F5344CB8AC3E}">
        <p14:creationId xmlns:p14="http://schemas.microsoft.com/office/powerpoint/2010/main" val="378265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much protein and…</a:t>
            </a:r>
            <a:endParaRPr lang="en-US" dirty="0"/>
          </a:p>
        </p:txBody>
      </p:sp>
      <p:sp>
        <p:nvSpPr>
          <p:cNvPr id="3" name="Content Placeholder 2"/>
          <p:cNvSpPr>
            <a:spLocks noGrp="1"/>
          </p:cNvSpPr>
          <p:nvPr>
            <p:ph idx="1"/>
          </p:nvPr>
        </p:nvSpPr>
        <p:spPr/>
        <p:txBody>
          <a:bodyPr>
            <a:normAutofit fontScale="92500"/>
          </a:bodyPr>
          <a:lstStyle/>
          <a:p>
            <a:r>
              <a:rPr lang="en-US" dirty="0"/>
              <a:t>Eating more protein than your body needs can interfere with your health and fitness goals in a number of </a:t>
            </a:r>
            <a:r>
              <a:rPr lang="en-US" dirty="0" smtClean="0"/>
              <a:t>ways </a:t>
            </a:r>
            <a:r>
              <a:rPr lang="en-US" dirty="0"/>
              <a:t>including </a:t>
            </a:r>
            <a:endParaRPr lang="en-US" dirty="0" smtClean="0"/>
          </a:p>
          <a:p>
            <a:pPr lvl="1"/>
            <a:r>
              <a:rPr lang="en-US" dirty="0"/>
              <a:t>W</a:t>
            </a:r>
            <a:r>
              <a:rPr lang="en-US" dirty="0" smtClean="0"/>
              <a:t>eight gain and Extra Body Fat</a:t>
            </a:r>
          </a:p>
          <a:p>
            <a:pPr lvl="2"/>
            <a:r>
              <a:rPr lang="en-US" dirty="0"/>
              <a:t>I</a:t>
            </a:r>
            <a:r>
              <a:rPr lang="en-US" dirty="0" smtClean="0"/>
              <a:t>f </a:t>
            </a:r>
            <a:r>
              <a:rPr lang="en-US" dirty="0"/>
              <a:t>you eat more protein than your body requires, it will simply convert most of those calories to sugar and then fat</a:t>
            </a:r>
            <a:r>
              <a:rPr lang="en-US" dirty="0" smtClean="0"/>
              <a:t> </a:t>
            </a:r>
          </a:p>
          <a:p>
            <a:pPr lvl="1"/>
            <a:r>
              <a:rPr lang="en-US" dirty="0" smtClean="0"/>
              <a:t>Stress </a:t>
            </a:r>
            <a:r>
              <a:rPr lang="en-US" dirty="0"/>
              <a:t>on your </a:t>
            </a:r>
            <a:r>
              <a:rPr lang="en-US" dirty="0" smtClean="0"/>
              <a:t>kidneys</a:t>
            </a:r>
            <a:endParaRPr lang="en-US" baseline="30000" dirty="0"/>
          </a:p>
          <a:p>
            <a:pPr lvl="1"/>
            <a:r>
              <a:rPr lang="en-US" dirty="0" smtClean="0"/>
              <a:t>Dehydration</a:t>
            </a:r>
          </a:p>
          <a:p>
            <a:pPr lvl="1"/>
            <a:r>
              <a:rPr lang="en-US" dirty="0"/>
              <a:t>L</a:t>
            </a:r>
            <a:r>
              <a:rPr lang="en-US" dirty="0" smtClean="0"/>
              <a:t>eaching </a:t>
            </a:r>
            <a:r>
              <a:rPr lang="en-US" dirty="0"/>
              <a:t>of important bone </a:t>
            </a:r>
            <a:r>
              <a:rPr lang="en-US" dirty="0" smtClean="0"/>
              <a:t>minerals</a:t>
            </a:r>
          </a:p>
          <a:p>
            <a:endParaRPr lang="en-US" dirty="0"/>
          </a:p>
        </p:txBody>
      </p:sp>
    </p:spTree>
    <p:extLst>
      <p:ext uri="{BB962C8B-B14F-4D97-AF65-F5344CB8AC3E}">
        <p14:creationId xmlns:p14="http://schemas.microsoft.com/office/powerpoint/2010/main" val="23473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09600"/>
            <a:ext cx="7543800" cy="609600"/>
          </a:xfrm>
        </p:spPr>
        <p:txBody>
          <a:bodyPr>
            <a:normAutofit fontScale="90000"/>
          </a:bodyPr>
          <a:lstStyle/>
          <a:p>
            <a:r>
              <a:rPr lang="en-US" dirty="0" smtClean="0"/>
              <a:t>How much protein do you eat??</a:t>
            </a:r>
            <a:endParaRPr lang="en-US" dirty="0"/>
          </a:p>
        </p:txBody>
      </p:sp>
      <p:sp>
        <p:nvSpPr>
          <p:cNvPr id="3" name="Content Placeholder 2"/>
          <p:cNvSpPr>
            <a:spLocks noGrp="1"/>
          </p:cNvSpPr>
          <p:nvPr>
            <p:ph idx="1"/>
          </p:nvPr>
        </p:nvSpPr>
        <p:spPr>
          <a:xfrm>
            <a:off x="914400" y="1272444"/>
            <a:ext cx="7315200" cy="3508977"/>
          </a:xfrm>
        </p:spPr>
        <p:txBody>
          <a:bodyPr/>
          <a:lstStyle/>
          <a:p>
            <a:r>
              <a:rPr lang="en-US" sz="1800" dirty="0" smtClean="0"/>
              <a:t>Write down everything that you can remember eating and drinking yesterday</a:t>
            </a:r>
          </a:p>
          <a:p>
            <a:r>
              <a:rPr lang="en-US" sz="1800" dirty="0" smtClean="0"/>
              <a:t>Use the chart to calculate the total grams of protein you think you ate</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432" y="2590799"/>
            <a:ext cx="5638800" cy="3754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831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Necessary Macronutrients</a:t>
            </a:r>
            <a:endParaRPr lang="en-US" dirty="0"/>
          </a:p>
        </p:txBody>
      </p:sp>
      <p:sp>
        <p:nvSpPr>
          <p:cNvPr id="3" name="Content Placeholder 2"/>
          <p:cNvSpPr>
            <a:spLocks noGrp="1"/>
          </p:cNvSpPr>
          <p:nvPr>
            <p:ph idx="1"/>
          </p:nvPr>
        </p:nvSpPr>
        <p:spPr/>
        <p:txBody>
          <a:bodyPr/>
          <a:lstStyle/>
          <a:p>
            <a:r>
              <a:rPr lang="en-US" dirty="0" smtClean="0"/>
              <a:t>Protein</a:t>
            </a:r>
          </a:p>
          <a:p>
            <a:r>
              <a:rPr lang="en-US" dirty="0" smtClean="0"/>
              <a:t>Carbohydrates</a:t>
            </a:r>
          </a:p>
          <a:p>
            <a:r>
              <a:rPr lang="en-US" dirty="0" smtClean="0"/>
              <a:t>Fats</a:t>
            </a:r>
            <a:endParaRPr lang="en-US" dirty="0"/>
          </a:p>
        </p:txBody>
      </p:sp>
    </p:spTree>
    <p:extLst>
      <p:ext uri="{BB962C8B-B14F-4D97-AF65-F5344CB8AC3E}">
        <p14:creationId xmlns:p14="http://schemas.microsoft.com/office/powerpoint/2010/main" val="4074817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024744" cy="799064"/>
          </a:xfrm>
        </p:spPr>
        <p:txBody>
          <a:bodyPr>
            <a:normAutofit fontScale="90000"/>
          </a:bodyPr>
          <a:lstStyle/>
          <a:p>
            <a:r>
              <a:rPr lang="en-US" b="1" dirty="0"/>
              <a:t>How Much Protein Is Enough</a:t>
            </a:r>
            <a:r>
              <a:rPr lang="en-US" b="1" dirty="0" smtClean="0"/>
              <a:t>?</a:t>
            </a:r>
            <a:endParaRPr lang="en-US" dirty="0"/>
          </a:p>
        </p:txBody>
      </p:sp>
      <p:sp>
        <p:nvSpPr>
          <p:cNvPr id="3" name="Content Placeholder 2"/>
          <p:cNvSpPr>
            <a:spLocks noGrp="1"/>
          </p:cNvSpPr>
          <p:nvPr>
            <p:ph idx="1"/>
          </p:nvPr>
        </p:nvSpPr>
        <p:spPr>
          <a:xfrm>
            <a:off x="1043492" y="1828800"/>
            <a:ext cx="6777317" cy="4003829"/>
          </a:xfrm>
        </p:spPr>
        <p:txBody>
          <a:bodyPr>
            <a:normAutofit/>
          </a:bodyPr>
          <a:lstStyle/>
          <a:p>
            <a:r>
              <a:rPr lang="en-US" dirty="0" smtClean="0"/>
              <a:t>Adults </a:t>
            </a:r>
            <a:r>
              <a:rPr lang="en-US" dirty="0"/>
              <a:t>in the U.S. are encouraged to get 10% to 35% of their day's calories from protein foods. That's about 46 grams of protein for women, and 56 grams of protein for men</a:t>
            </a:r>
            <a:r>
              <a:rPr lang="en-US" dirty="0" smtClean="0"/>
              <a:t>.</a:t>
            </a:r>
          </a:p>
          <a:p>
            <a:r>
              <a:rPr lang="en-US" dirty="0"/>
              <a:t>Americans consume anywhere from three to five times more protein than they need for optimal health, along with far too many carbohydrates and not enough healthy fats</a:t>
            </a:r>
          </a:p>
          <a:p>
            <a:endParaRPr lang="en-US" dirty="0"/>
          </a:p>
        </p:txBody>
      </p:sp>
    </p:spTree>
    <p:extLst>
      <p:ext uri="{BB962C8B-B14F-4D97-AF65-F5344CB8AC3E}">
        <p14:creationId xmlns:p14="http://schemas.microsoft.com/office/powerpoint/2010/main" val="399493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024744" cy="1143000"/>
          </a:xfrm>
        </p:spPr>
        <p:txBody>
          <a:bodyPr/>
          <a:lstStyle/>
          <a:p>
            <a:r>
              <a:rPr lang="en-US" dirty="0" smtClean="0"/>
              <a:t>Global protein intake</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4582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432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722864"/>
          </a:xfrm>
        </p:spPr>
        <p:txBody>
          <a:bodyPr>
            <a:normAutofit/>
          </a:bodyPr>
          <a:lstStyle/>
          <a:p>
            <a:r>
              <a:rPr lang="en-US" dirty="0" smtClean="0"/>
              <a:t>Growing Vegetarian Trend</a:t>
            </a:r>
            <a:endParaRPr lang="en-US" dirty="0"/>
          </a:p>
        </p:txBody>
      </p:sp>
      <p:sp>
        <p:nvSpPr>
          <p:cNvPr id="3" name="Content Placeholder 2"/>
          <p:cNvSpPr>
            <a:spLocks noGrp="1"/>
          </p:cNvSpPr>
          <p:nvPr>
            <p:ph idx="1"/>
          </p:nvPr>
        </p:nvSpPr>
        <p:spPr>
          <a:xfrm>
            <a:off x="1043492" y="1752600"/>
            <a:ext cx="7109908" cy="4495800"/>
          </a:xfrm>
        </p:spPr>
        <p:txBody>
          <a:bodyPr>
            <a:normAutofit fontScale="62500" lnSpcReduction="20000"/>
          </a:bodyPr>
          <a:lstStyle/>
          <a:p>
            <a:r>
              <a:rPr lang="en-US" dirty="0" smtClean="0"/>
              <a:t>Any Vegetarians in the Room?</a:t>
            </a:r>
          </a:p>
          <a:p>
            <a:pPr lvl="1"/>
            <a:r>
              <a:rPr lang="en-US" dirty="0"/>
              <a:t>Vegetarian Times Study Shows 7.3 Million Americans Are Vegetarians and an additional 22.8 Million Follow a Vegetarian-Inclined Diet.</a:t>
            </a:r>
            <a:endParaRPr lang="en-US" dirty="0" smtClean="0"/>
          </a:p>
          <a:p>
            <a:endParaRPr lang="en-US" dirty="0"/>
          </a:p>
          <a:p>
            <a:r>
              <a:rPr lang="en-US" dirty="0" smtClean="0"/>
              <a:t>Many Health Benefits of Vegetarianism</a:t>
            </a:r>
          </a:p>
          <a:p>
            <a:pPr lvl="1"/>
            <a:r>
              <a:rPr lang="en-US" dirty="0"/>
              <a:t>Research has found that vegetarians have lower rates of a number of health problems, including overweight and obesity, cardiovascular disease (CVD), hypertension, type 2 diabetes, some cancers, gallstones, kidney stones, constipation, and diverticular disease</a:t>
            </a:r>
            <a:endParaRPr lang="en-US" dirty="0" smtClean="0"/>
          </a:p>
          <a:p>
            <a:endParaRPr lang="en-US" dirty="0" smtClean="0"/>
          </a:p>
          <a:p>
            <a:r>
              <a:rPr lang="en-US" dirty="0" smtClean="0"/>
              <a:t>Cautions</a:t>
            </a:r>
          </a:p>
          <a:p>
            <a:pPr lvl="1"/>
            <a:r>
              <a:rPr lang="en-US" dirty="0" smtClean="0"/>
              <a:t>Vitamin B-12 Deficiency can be a serious problem</a:t>
            </a:r>
          </a:p>
          <a:p>
            <a:pPr lvl="2"/>
            <a:r>
              <a:rPr lang="en-US" dirty="0"/>
              <a:t>Vitamin B12 is found only in animal products, so a deficiency of this vitamin is a potential concern for anyone following a vegan or vegetarian diet or anyone who significantly restricts animal products. </a:t>
            </a:r>
            <a:endParaRPr lang="en-US" dirty="0" smtClean="0"/>
          </a:p>
          <a:p>
            <a:pPr lvl="2"/>
            <a:r>
              <a:rPr lang="en-US" dirty="0" smtClean="0"/>
              <a:t>Symptoms: </a:t>
            </a:r>
          </a:p>
          <a:p>
            <a:pPr lvl="3"/>
            <a:r>
              <a:rPr lang="en-US" dirty="0" smtClean="0"/>
              <a:t>Weakness</a:t>
            </a:r>
            <a:r>
              <a:rPr lang="en-US" dirty="0"/>
              <a:t>, tiredness, or light-headedness  </a:t>
            </a:r>
          </a:p>
          <a:p>
            <a:pPr lvl="3"/>
            <a:r>
              <a:rPr lang="en-US" dirty="0"/>
              <a:t>Rapid heartbeat and breathing</a:t>
            </a:r>
          </a:p>
          <a:p>
            <a:pPr lvl="3"/>
            <a:r>
              <a:rPr lang="en-US" dirty="0"/>
              <a:t>Pale skin</a:t>
            </a:r>
          </a:p>
          <a:p>
            <a:pPr lvl="3"/>
            <a:r>
              <a:rPr lang="en-US" dirty="0"/>
              <a:t>Sore tongue</a:t>
            </a:r>
          </a:p>
          <a:p>
            <a:pPr lvl="3"/>
            <a:r>
              <a:rPr lang="en-US" dirty="0"/>
              <a:t>Easy bruising or bleeding, including bleeding gums</a:t>
            </a:r>
          </a:p>
          <a:p>
            <a:pPr lvl="3"/>
            <a:r>
              <a:rPr lang="en-US" dirty="0"/>
              <a:t>Stomach upset and weight loss</a:t>
            </a:r>
          </a:p>
          <a:p>
            <a:pPr lvl="3"/>
            <a:r>
              <a:rPr lang="en-US" dirty="0"/>
              <a:t>Diarrhea or constipation</a:t>
            </a:r>
            <a:endParaRPr lang="en-US" dirty="0" smtClean="0"/>
          </a:p>
        </p:txBody>
      </p:sp>
    </p:spTree>
    <p:extLst>
      <p:ext uri="{BB962C8B-B14F-4D97-AF65-F5344CB8AC3E}">
        <p14:creationId xmlns:p14="http://schemas.microsoft.com/office/powerpoint/2010/main" val="117564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Vegetarianism and the Environment</a:t>
            </a:r>
            <a:endParaRPr lang="en-US" dirty="0"/>
          </a:p>
        </p:txBody>
      </p:sp>
      <p:sp>
        <p:nvSpPr>
          <p:cNvPr id="3" name="Content Placeholder 2"/>
          <p:cNvSpPr>
            <a:spLocks noGrp="1"/>
          </p:cNvSpPr>
          <p:nvPr>
            <p:ph idx="1"/>
          </p:nvPr>
        </p:nvSpPr>
        <p:spPr>
          <a:xfrm>
            <a:off x="1043492" y="2133600"/>
            <a:ext cx="6777317" cy="3962400"/>
          </a:xfrm>
        </p:spPr>
        <p:txBody>
          <a:bodyPr>
            <a:normAutofit fontScale="70000" lnSpcReduction="20000"/>
          </a:bodyPr>
          <a:lstStyle/>
          <a:p>
            <a:r>
              <a:rPr lang="en-US" dirty="0"/>
              <a:t>Methane (CH</a:t>
            </a:r>
            <a:r>
              <a:rPr lang="en-US" baseline="-25000" dirty="0"/>
              <a:t>4</a:t>
            </a:r>
            <a:r>
              <a:rPr lang="en-US" dirty="0"/>
              <a:t>) is the second most prevalent greenhouse gas emitted in the United States from human activities</a:t>
            </a:r>
            <a:r>
              <a:rPr lang="en-US" dirty="0" smtClean="0"/>
              <a:t>.</a:t>
            </a:r>
          </a:p>
          <a:p>
            <a:endParaRPr lang="en-US" dirty="0" smtClean="0"/>
          </a:p>
          <a:p>
            <a:r>
              <a:rPr lang="en-US" dirty="0" smtClean="0"/>
              <a:t>Globally</a:t>
            </a:r>
            <a:r>
              <a:rPr lang="en-US" dirty="0"/>
              <a:t>, over 60% of total CH</a:t>
            </a:r>
            <a:r>
              <a:rPr lang="en-US" baseline="-25000" dirty="0"/>
              <a:t>4</a:t>
            </a:r>
            <a:r>
              <a:rPr lang="en-US" dirty="0"/>
              <a:t> emissions come from human activities.</a:t>
            </a:r>
            <a:r>
              <a:rPr lang="en-US" baseline="30000" dirty="0"/>
              <a:t> </a:t>
            </a:r>
            <a:r>
              <a:rPr lang="en-US" dirty="0" smtClean="0"/>
              <a:t>Methane </a:t>
            </a:r>
            <a:r>
              <a:rPr lang="en-US" dirty="0"/>
              <a:t>is emitted from industry, agriculture, and waste management </a:t>
            </a:r>
            <a:r>
              <a:rPr lang="en-US" dirty="0" smtClean="0"/>
              <a:t>activities</a:t>
            </a:r>
          </a:p>
          <a:p>
            <a:endParaRPr lang="en-US" b="1" dirty="0" smtClean="0"/>
          </a:p>
          <a:p>
            <a:r>
              <a:rPr lang="en-US" b="1" dirty="0" smtClean="0"/>
              <a:t>Agriculture</a:t>
            </a:r>
            <a:r>
              <a:rPr lang="en-US" b="1" dirty="0"/>
              <a:t> </a:t>
            </a:r>
            <a:r>
              <a:rPr lang="en-US" dirty="0"/>
              <a:t>Domestic livestock such as cattle, buffalo, sheep, goats, and camels produce large amounts of CH</a:t>
            </a:r>
            <a:r>
              <a:rPr lang="en-US" baseline="-25000" dirty="0"/>
              <a:t>4</a:t>
            </a:r>
            <a:r>
              <a:rPr lang="en-US" dirty="0"/>
              <a:t> as part of their normal digestive process. Also, when animals' manure is stored or managed in lagoons or holding tanks, CH</a:t>
            </a:r>
            <a:r>
              <a:rPr lang="en-US" baseline="-25000" dirty="0"/>
              <a:t>4</a:t>
            </a:r>
            <a:r>
              <a:rPr lang="en-US" dirty="0"/>
              <a:t> is produced. Because humans raise these animals for food, the emissions are considered human-related. Globally, the Agriculture sector is the primary source of CH</a:t>
            </a:r>
            <a:r>
              <a:rPr lang="en-US" baseline="-25000" dirty="0"/>
              <a:t>4</a:t>
            </a:r>
            <a:r>
              <a:rPr lang="en-US" dirty="0"/>
              <a:t> </a:t>
            </a:r>
            <a:r>
              <a:rPr lang="en-US" dirty="0" smtClean="0"/>
              <a:t>emissions</a:t>
            </a:r>
          </a:p>
        </p:txBody>
      </p:sp>
    </p:spTree>
    <p:extLst>
      <p:ext uri="{BB962C8B-B14F-4D97-AF65-F5344CB8AC3E}">
        <p14:creationId xmlns:p14="http://schemas.microsoft.com/office/powerpoint/2010/main" val="1266367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68580" indent="0">
              <a:buNone/>
            </a:pPr>
            <a:endParaRPr lang="en-US" dirty="0"/>
          </a:p>
          <a:p>
            <a:r>
              <a:rPr lang="en-US" dirty="0" smtClean="0">
                <a:hlinkClick r:id="rId2"/>
              </a:rPr>
              <a:t>Giving up beef will reduce carbon footprint</a:t>
            </a:r>
            <a:endParaRPr lang="en-US" dirty="0"/>
          </a:p>
        </p:txBody>
      </p:sp>
    </p:spTree>
    <p:extLst>
      <p:ext uri="{BB962C8B-B14F-4D97-AF65-F5344CB8AC3E}">
        <p14:creationId xmlns:p14="http://schemas.microsoft.com/office/powerpoint/2010/main" val="22705327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Create a Food Entry in which you meet the recommended amount of protein</a:t>
            </a:r>
            <a:endParaRPr lang="en-US" dirty="0"/>
          </a:p>
        </p:txBody>
      </p:sp>
    </p:spTree>
    <p:extLst>
      <p:ext uri="{BB962C8B-B14F-4D97-AF65-F5344CB8AC3E}">
        <p14:creationId xmlns:p14="http://schemas.microsoft.com/office/powerpoint/2010/main" val="702652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Carbohydrates?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CARBOHYDRATES </a:t>
            </a:r>
            <a:r>
              <a:rPr lang="en-US" dirty="0"/>
              <a:t>are the body's most preferred source of energy. </a:t>
            </a:r>
            <a:endParaRPr lang="en-US" dirty="0" smtClean="0"/>
          </a:p>
          <a:p>
            <a:pPr lvl="1"/>
            <a:r>
              <a:rPr lang="en-US" dirty="0" smtClean="0"/>
              <a:t>They </a:t>
            </a:r>
            <a:r>
              <a:rPr lang="en-US" dirty="0"/>
              <a:t>make up, by far, the largest volume (60%) of our daily </a:t>
            </a:r>
            <a:r>
              <a:rPr lang="en-US" dirty="0" smtClean="0"/>
              <a:t>food</a:t>
            </a:r>
          </a:p>
          <a:p>
            <a:pPr lvl="1"/>
            <a:r>
              <a:rPr lang="en-US" dirty="0" smtClean="0"/>
              <a:t>People should eat an average of 130 g of carbohydrates daily</a:t>
            </a:r>
          </a:p>
          <a:p>
            <a:r>
              <a:rPr lang="en-US" dirty="0" smtClean="0"/>
              <a:t>Your </a:t>
            </a:r>
            <a:r>
              <a:rPr lang="en-US" dirty="0"/>
              <a:t>digestive system changes carbohydrates into </a:t>
            </a:r>
            <a:r>
              <a:rPr lang="en-US" dirty="0" smtClean="0"/>
              <a:t>glucose. </a:t>
            </a:r>
            <a:r>
              <a:rPr lang="en-US" dirty="0"/>
              <a:t>Your body uses this sugar for energy for your cells, tissues and organs. </a:t>
            </a:r>
            <a:endParaRPr lang="en-US" dirty="0" smtClean="0"/>
          </a:p>
          <a:p>
            <a:pPr lvl="1"/>
            <a:r>
              <a:rPr lang="en-US" dirty="0" smtClean="0"/>
              <a:t>It </a:t>
            </a:r>
            <a:r>
              <a:rPr lang="en-US" dirty="0"/>
              <a:t>stores any extra sugar in your </a:t>
            </a:r>
            <a:r>
              <a:rPr lang="en-US" dirty="0" smtClean="0"/>
              <a:t>liver </a:t>
            </a:r>
            <a:r>
              <a:rPr lang="en-US" dirty="0"/>
              <a:t>and </a:t>
            </a:r>
            <a:r>
              <a:rPr lang="en-US" dirty="0" smtClean="0"/>
              <a:t>muscles as glycogen </a:t>
            </a:r>
            <a:r>
              <a:rPr lang="en-US" dirty="0"/>
              <a:t>for when it is </a:t>
            </a:r>
            <a:r>
              <a:rPr lang="en-US" dirty="0" smtClean="0"/>
              <a:t>needed</a:t>
            </a:r>
          </a:p>
          <a:p>
            <a:r>
              <a:rPr lang="en-US" dirty="0" smtClean="0"/>
              <a:t>The </a:t>
            </a:r>
            <a:r>
              <a:rPr lang="en-US" dirty="0"/>
              <a:t>most common and abundant forms are sugars, fibers, and </a:t>
            </a:r>
            <a:r>
              <a:rPr lang="en-US" dirty="0" smtClean="0"/>
              <a:t>starches</a:t>
            </a:r>
          </a:p>
        </p:txBody>
      </p:sp>
    </p:spTree>
    <p:extLst>
      <p:ext uri="{BB962C8B-B14F-4D97-AF65-F5344CB8AC3E}">
        <p14:creationId xmlns:p14="http://schemas.microsoft.com/office/powerpoint/2010/main" val="318980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normAutofit/>
          </a:bodyPr>
          <a:lstStyle/>
          <a:p>
            <a:r>
              <a:rPr lang="en-US" dirty="0"/>
              <a:t>S</a:t>
            </a:r>
            <a:r>
              <a:rPr lang="en-US" dirty="0" smtClean="0"/>
              <a:t>upplies </a:t>
            </a:r>
            <a:r>
              <a:rPr lang="en-US" dirty="0"/>
              <a:t>the energy for the body's automatic activity and for the performance of our daily tasks. </a:t>
            </a:r>
            <a:endParaRPr lang="en-US" dirty="0" smtClean="0"/>
          </a:p>
          <a:p>
            <a:pPr lvl="1"/>
            <a:r>
              <a:rPr lang="en-US" dirty="0" smtClean="0"/>
              <a:t>The </a:t>
            </a:r>
            <a:r>
              <a:rPr lang="en-US" dirty="0"/>
              <a:t>more physical work we perform daily, the more carbohydrates we must proportionately consume.</a:t>
            </a:r>
          </a:p>
          <a:p>
            <a:r>
              <a:rPr lang="en-US" dirty="0"/>
              <a:t>P</a:t>
            </a:r>
            <a:r>
              <a:rPr lang="en-US" dirty="0" smtClean="0"/>
              <a:t>lays </a:t>
            </a:r>
            <a:r>
              <a:rPr lang="en-US" dirty="0"/>
              <a:t>a vital part in the </a:t>
            </a:r>
            <a:r>
              <a:rPr lang="en-US" dirty="0" smtClean="0"/>
              <a:t>digestion and the metabolism </a:t>
            </a:r>
            <a:r>
              <a:rPr lang="en-US" dirty="0"/>
              <a:t>and oxidation of protein and fat. </a:t>
            </a:r>
          </a:p>
        </p:txBody>
      </p:sp>
    </p:spTree>
    <p:extLst>
      <p:ext uri="{BB962C8B-B14F-4D97-AF65-F5344CB8AC3E}">
        <p14:creationId xmlns:p14="http://schemas.microsoft.com/office/powerpoint/2010/main" val="125091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Carbohydrates</a:t>
            </a:r>
            <a:endParaRPr lang="en-US" dirty="0"/>
          </a:p>
        </p:txBody>
      </p:sp>
      <p:sp>
        <p:nvSpPr>
          <p:cNvPr id="3" name="Content Placeholder 2"/>
          <p:cNvSpPr>
            <a:spLocks noGrp="1"/>
          </p:cNvSpPr>
          <p:nvPr>
            <p:ph idx="1"/>
          </p:nvPr>
        </p:nvSpPr>
        <p:spPr/>
        <p:txBody>
          <a:bodyPr>
            <a:normAutofit lnSpcReduction="10000"/>
          </a:bodyPr>
          <a:lstStyle/>
          <a:p>
            <a:r>
              <a:rPr lang="en-US" dirty="0" smtClean="0"/>
              <a:t>Also known as simple sugars</a:t>
            </a:r>
          </a:p>
          <a:p>
            <a:r>
              <a:rPr lang="en-US" dirty="0" smtClean="0"/>
              <a:t>Simple </a:t>
            </a:r>
            <a:r>
              <a:rPr lang="en-US" dirty="0"/>
              <a:t>carbohydrates include sugars found naturally in foods such as fruits, vegetables, milk, and milk products. They also include sugars added during food processing and refining</a:t>
            </a:r>
            <a:r>
              <a:rPr lang="en-US" dirty="0" smtClean="0"/>
              <a:t>.</a:t>
            </a:r>
          </a:p>
          <a:p>
            <a:r>
              <a:rPr lang="en-US" dirty="0"/>
              <a:t>Simple carbohydrates are quick energy sources, but they do not usually supply any other nutrients or fiber</a:t>
            </a:r>
          </a:p>
        </p:txBody>
      </p:sp>
    </p:spTree>
    <p:extLst>
      <p:ext uri="{BB962C8B-B14F-4D97-AF65-F5344CB8AC3E}">
        <p14:creationId xmlns:p14="http://schemas.microsoft.com/office/powerpoint/2010/main" val="156205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Simple Sugars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Glucose: </a:t>
            </a:r>
            <a:r>
              <a:rPr lang="en-US" dirty="0"/>
              <a:t>sometimes known as blood </a:t>
            </a:r>
            <a:r>
              <a:rPr lang="en-US" dirty="0" smtClean="0"/>
              <a:t>sugar. </a:t>
            </a:r>
            <a:r>
              <a:rPr lang="en-US" dirty="0"/>
              <a:t>Nearly all plant foods contain glucose</a:t>
            </a:r>
            <a:r>
              <a:rPr lang="en-US" dirty="0" smtClean="0"/>
              <a:t>.</a:t>
            </a:r>
          </a:p>
          <a:p>
            <a:pPr lvl="1"/>
            <a:r>
              <a:rPr lang="en-US" dirty="0" smtClean="0"/>
              <a:t>Main type of sugar</a:t>
            </a:r>
            <a:endParaRPr lang="en-US" b="1" dirty="0" smtClean="0"/>
          </a:p>
          <a:p>
            <a:r>
              <a:rPr lang="en-US" b="1" dirty="0" smtClean="0"/>
              <a:t>Sucrose</a:t>
            </a:r>
            <a:r>
              <a:rPr lang="en-US" b="1" dirty="0"/>
              <a:t>: </a:t>
            </a:r>
            <a:r>
              <a:rPr lang="en-US" dirty="0"/>
              <a:t>commonly known as table </a:t>
            </a:r>
            <a:r>
              <a:rPr lang="en-US" dirty="0" smtClean="0"/>
              <a:t>sugar or </a:t>
            </a:r>
            <a:r>
              <a:rPr lang="en-US" dirty="0"/>
              <a:t>cane sugar. Sucrose occurs in many fruits and some vegetables.</a:t>
            </a:r>
          </a:p>
          <a:p>
            <a:r>
              <a:rPr lang="en-US" b="1" dirty="0"/>
              <a:t>Fructose: </a:t>
            </a:r>
            <a:r>
              <a:rPr lang="en-US" dirty="0"/>
              <a:t>known as fruit sugar. Most plants contain fructose, especially fruits and saps.</a:t>
            </a:r>
          </a:p>
          <a:p>
            <a:r>
              <a:rPr lang="en-US" b="1" dirty="0" smtClean="0"/>
              <a:t>Maltose</a:t>
            </a:r>
            <a:r>
              <a:rPr lang="en-US" b="1" dirty="0"/>
              <a:t>: </a:t>
            </a:r>
            <a:r>
              <a:rPr lang="en-US" dirty="0"/>
              <a:t>known as malt sugar. Found in grains.</a:t>
            </a:r>
          </a:p>
          <a:p>
            <a:r>
              <a:rPr lang="en-US" b="1" dirty="0"/>
              <a:t>Lactose: </a:t>
            </a:r>
            <a:r>
              <a:rPr lang="en-US" dirty="0"/>
              <a:t>commonly known as milk sugar. It is the principal carbohydrate found in milk.</a:t>
            </a:r>
          </a:p>
          <a:p>
            <a:endParaRPr lang="en-US" dirty="0"/>
          </a:p>
        </p:txBody>
      </p:sp>
    </p:spTree>
    <p:extLst>
      <p:ext uri="{BB962C8B-B14F-4D97-AF65-F5344CB8AC3E}">
        <p14:creationId xmlns:p14="http://schemas.microsoft.com/office/powerpoint/2010/main" val="99280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Protein?</a:t>
            </a:r>
            <a:endParaRPr lang="en-US" dirty="0"/>
          </a:p>
        </p:txBody>
      </p:sp>
      <p:sp>
        <p:nvSpPr>
          <p:cNvPr id="3" name="Content Placeholder 2"/>
          <p:cNvSpPr>
            <a:spLocks noGrp="1"/>
          </p:cNvSpPr>
          <p:nvPr>
            <p:ph idx="1"/>
          </p:nvPr>
        </p:nvSpPr>
        <p:spPr/>
        <p:txBody>
          <a:bodyPr/>
          <a:lstStyle/>
          <a:p>
            <a:r>
              <a:rPr lang="en-US" dirty="0"/>
              <a:t>Protein is a macronutrient comprised of amino acid that is necessary for the growth, development, immunity and function of the human body. </a:t>
            </a:r>
          </a:p>
        </p:txBody>
      </p:sp>
    </p:spTree>
    <p:extLst>
      <p:ext uri="{BB962C8B-B14F-4D97-AF65-F5344CB8AC3E}">
        <p14:creationId xmlns:p14="http://schemas.microsoft.com/office/powerpoint/2010/main" val="1529761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Sources</a:t>
            </a:r>
            <a:endParaRPr lang="en-US" dirty="0"/>
          </a:p>
        </p:txBody>
      </p:sp>
      <p:sp>
        <p:nvSpPr>
          <p:cNvPr id="3" name="Content Placeholder 2"/>
          <p:cNvSpPr>
            <a:spLocks noGrp="1"/>
          </p:cNvSpPr>
          <p:nvPr>
            <p:ph idx="1"/>
          </p:nvPr>
        </p:nvSpPr>
        <p:spPr/>
        <p:txBody>
          <a:bodyPr/>
          <a:lstStyle/>
          <a:p>
            <a:r>
              <a:rPr lang="en-US" dirty="0" smtClean="0"/>
              <a:t>Fruit </a:t>
            </a:r>
          </a:p>
          <a:p>
            <a:r>
              <a:rPr lang="en-US" dirty="0"/>
              <a:t>F</a:t>
            </a:r>
            <a:r>
              <a:rPr lang="en-US" dirty="0" smtClean="0"/>
              <a:t>ruit juice</a:t>
            </a:r>
          </a:p>
          <a:p>
            <a:r>
              <a:rPr lang="en-US" dirty="0"/>
              <a:t>T</a:t>
            </a:r>
            <a:r>
              <a:rPr lang="en-US" dirty="0" smtClean="0"/>
              <a:t>able sugar</a:t>
            </a:r>
          </a:p>
          <a:p>
            <a:r>
              <a:rPr lang="en-US" dirty="0" smtClean="0"/>
              <a:t>Honey</a:t>
            </a:r>
          </a:p>
          <a:p>
            <a:r>
              <a:rPr lang="en-US" dirty="0"/>
              <a:t>S</a:t>
            </a:r>
            <a:r>
              <a:rPr lang="en-US" dirty="0" smtClean="0"/>
              <a:t>oft drinks</a:t>
            </a:r>
          </a:p>
          <a:p>
            <a:r>
              <a:rPr lang="en-US" dirty="0"/>
              <a:t>O</a:t>
            </a:r>
            <a:r>
              <a:rPr lang="en-US" dirty="0" smtClean="0"/>
              <a:t>ther </a:t>
            </a:r>
            <a:r>
              <a:rPr lang="en-US" dirty="0"/>
              <a:t>sweets</a:t>
            </a:r>
          </a:p>
        </p:txBody>
      </p:sp>
    </p:spTree>
    <p:extLst>
      <p:ext uri="{BB962C8B-B14F-4D97-AF65-F5344CB8AC3E}">
        <p14:creationId xmlns:p14="http://schemas.microsoft.com/office/powerpoint/2010/main" val="36383188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Carbohydrates</a:t>
            </a:r>
            <a:endParaRPr lang="en-US" dirty="0"/>
          </a:p>
        </p:txBody>
      </p:sp>
      <p:sp>
        <p:nvSpPr>
          <p:cNvPr id="3" name="Content Placeholder 2"/>
          <p:cNvSpPr>
            <a:spLocks noGrp="1"/>
          </p:cNvSpPr>
          <p:nvPr>
            <p:ph idx="1"/>
          </p:nvPr>
        </p:nvSpPr>
        <p:spPr/>
        <p:txBody>
          <a:bodyPr>
            <a:normAutofit/>
          </a:bodyPr>
          <a:lstStyle/>
          <a:p>
            <a:r>
              <a:rPr lang="en-US" dirty="0"/>
              <a:t>Complex carbohydrates are made up of sugar molecules that are strung together in long, complex chains</a:t>
            </a:r>
            <a:endParaRPr lang="en-US" dirty="0" smtClean="0"/>
          </a:p>
          <a:p>
            <a:r>
              <a:rPr lang="en-US" dirty="0" smtClean="0"/>
              <a:t>Complex </a:t>
            </a:r>
            <a:r>
              <a:rPr lang="en-US" dirty="0"/>
              <a:t>carbohydrate foods provide vitamins, minerals, and fiber that are important to the health of an individual</a:t>
            </a:r>
            <a:r>
              <a:rPr lang="en-US" dirty="0" smtClean="0"/>
              <a:t>.</a:t>
            </a:r>
          </a:p>
          <a:p>
            <a:r>
              <a:rPr lang="en-US" dirty="0" smtClean="0"/>
              <a:t>give </a:t>
            </a:r>
            <a:r>
              <a:rPr lang="en-US" dirty="0"/>
              <a:t>you energy over a longer period of </a:t>
            </a:r>
            <a:r>
              <a:rPr lang="en-US" dirty="0" smtClean="0"/>
              <a:t>time </a:t>
            </a:r>
            <a:endParaRPr lang="en-US" dirty="0"/>
          </a:p>
        </p:txBody>
      </p:sp>
    </p:spTree>
    <p:extLst>
      <p:ext uri="{BB962C8B-B14F-4D97-AF65-F5344CB8AC3E}">
        <p14:creationId xmlns:p14="http://schemas.microsoft.com/office/powerpoint/2010/main" val="213834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Starch</a:t>
            </a:r>
            <a:endParaRPr lang="en-US" dirty="0"/>
          </a:p>
        </p:txBody>
      </p:sp>
      <p:sp>
        <p:nvSpPr>
          <p:cNvPr id="3" name="Content Placeholder 2"/>
          <p:cNvSpPr>
            <a:spLocks noGrp="1"/>
          </p:cNvSpPr>
          <p:nvPr>
            <p:ph idx="1"/>
          </p:nvPr>
        </p:nvSpPr>
        <p:spPr/>
        <p:txBody>
          <a:bodyPr/>
          <a:lstStyle/>
          <a:p>
            <a:r>
              <a:rPr lang="en-US" b="1" dirty="0"/>
              <a:t>STARCH </a:t>
            </a:r>
            <a:r>
              <a:rPr lang="en-US" dirty="0"/>
              <a:t>- </a:t>
            </a:r>
            <a:r>
              <a:rPr lang="en-US" dirty="0" smtClean="0"/>
              <a:t>breaks </a:t>
            </a:r>
            <a:r>
              <a:rPr lang="en-US" dirty="0"/>
              <a:t>down into simple </a:t>
            </a:r>
            <a:r>
              <a:rPr lang="en-US" dirty="0" smtClean="0"/>
              <a:t>sugars.</a:t>
            </a:r>
          </a:p>
          <a:p>
            <a:pPr lvl="1"/>
            <a:r>
              <a:rPr lang="en-US" dirty="0" smtClean="0"/>
              <a:t>The </a:t>
            </a:r>
            <a:r>
              <a:rPr lang="en-US" dirty="0"/>
              <a:t>body has to break down all sugar/starch into glucose to use it. </a:t>
            </a:r>
            <a:endParaRPr lang="en-US" dirty="0" smtClean="0"/>
          </a:p>
          <a:p>
            <a:pPr lvl="1"/>
            <a:r>
              <a:rPr lang="en-US" dirty="0" smtClean="0"/>
              <a:t>Starch </a:t>
            </a:r>
            <a:r>
              <a:rPr lang="en-US" dirty="0"/>
              <a:t>supplies the body with long, sustained energy</a:t>
            </a:r>
            <a:r>
              <a:rPr lang="en-US" dirty="0" smtClean="0"/>
              <a:t>.</a:t>
            </a:r>
          </a:p>
          <a:p>
            <a:r>
              <a:rPr lang="en-US" dirty="0"/>
              <a:t>All starchy foods are plant foods</a:t>
            </a:r>
          </a:p>
        </p:txBody>
      </p:sp>
    </p:spTree>
    <p:extLst>
      <p:ext uri="{BB962C8B-B14F-4D97-AF65-F5344CB8AC3E}">
        <p14:creationId xmlns:p14="http://schemas.microsoft.com/office/powerpoint/2010/main" val="6089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Fiber</a:t>
            </a:r>
            <a:endParaRPr lang="en-US" dirty="0"/>
          </a:p>
        </p:txBody>
      </p:sp>
      <p:sp>
        <p:nvSpPr>
          <p:cNvPr id="3" name="Content Placeholder 2"/>
          <p:cNvSpPr>
            <a:spLocks noGrp="1"/>
          </p:cNvSpPr>
          <p:nvPr>
            <p:ph idx="1"/>
          </p:nvPr>
        </p:nvSpPr>
        <p:spPr/>
        <p:txBody>
          <a:bodyPr>
            <a:normAutofit/>
          </a:bodyPr>
          <a:lstStyle/>
          <a:p>
            <a:pPr fontAlgn="base"/>
            <a:r>
              <a:rPr lang="en-US" dirty="0"/>
              <a:t>Fiber is a type of carbohydrate that the body can’t digest</a:t>
            </a:r>
            <a:r>
              <a:rPr lang="en-US" dirty="0" smtClean="0"/>
              <a:t>.. </a:t>
            </a:r>
            <a:r>
              <a:rPr lang="en-US" dirty="0"/>
              <a:t>Fiber helps regulate the body’s use of sugars, helping to keep hunger and blood sugar in check.</a:t>
            </a:r>
          </a:p>
          <a:p>
            <a:pPr fontAlgn="base"/>
            <a:r>
              <a:rPr lang="en-US" dirty="0"/>
              <a:t>Children and adults need at least 20 to 30 grams of fiber per day for good </a:t>
            </a:r>
            <a:r>
              <a:rPr lang="en-US" dirty="0" smtClean="0"/>
              <a:t>health</a:t>
            </a:r>
          </a:p>
          <a:p>
            <a:pPr lvl="1" fontAlgn="base"/>
            <a:r>
              <a:rPr lang="en-US" dirty="0" smtClean="0"/>
              <a:t>most </a:t>
            </a:r>
            <a:r>
              <a:rPr lang="en-US" dirty="0"/>
              <a:t>Americans get only about 15 grams a </a:t>
            </a:r>
            <a:r>
              <a:rPr lang="en-US" dirty="0" smtClean="0"/>
              <a:t>day</a:t>
            </a:r>
            <a:endParaRPr lang="en-US" dirty="0"/>
          </a:p>
        </p:txBody>
      </p:sp>
    </p:spTree>
    <p:extLst>
      <p:ext uri="{BB962C8B-B14F-4D97-AF65-F5344CB8AC3E}">
        <p14:creationId xmlns:p14="http://schemas.microsoft.com/office/powerpoint/2010/main" val="287843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Varieties of Fiber</a:t>
            </a:r>
            <a:endParaRPr lang="en-US" dirty="0"/>
          </a:p>
        </p:txBody>
      </p:sp>
      <p:sp>
        <p:nvSpPr>
          <p:cNvPr id="3" name="Content Placeholder 2"/>
          <p:cNvSpPr>
            <a:spLocks noGrp="1"/>
          </p:cNvSpPr>
          <p:nvPr>
            <p:ph idx="1"/>
          </p:nvPr>
        </p:nvSpPr>
        <p:spPr/>
        <p:txBody>
          <a:bodyPr>
            <a:normAutofit fontScale="85000" lnSpcReduction="20000"/>
          </a:bodyPr>
          <a:lstStyle/>
          <a:p>
            <a:pPr fontAlgn="base"/>
            <a:r>
              <a:rPr lang="en-US" dirty="0"/>
              <a:t>Soluble </a:t>
            </a:r>
            <a:r>
              <a:rPr lang="en-US" dirty="0" smtClean="0"/>
              <a:t>fiber </a:t>
            </a:r>
          </a:p>
          <a:p>
            <a:pPr lvl="1" fontAlgn="base"/>
            <a:r>
              <a:rPr lang="en-US" dirty="0" smtClean="0"/>
              <a:t>dissolves </a:t>
            </a:r>
            <a:r>
              <a:rPr lang="en-US" dirty="0"/>
              <a:t>in water, </a:t>
            </a:r>
            <a:endParaRPr lang="en-US" dirty="0" smtClean="0"/>
          </a:p>
          <a:p>
            <a:pPr lvl="1" fontAlgn="base"/>
            <a:r>
              <a:rPr lang="en-US" dirty="0" smtClean="0"/>
              <a:t>can </a:t>
            </a:r>
            <a:r>
              <a:rPr lang="en-US" dirty="0"/>
              <a:t>help lower glucose levels </a:t>
            </a:r>
            <a:r>
              <a:rPr lang="en-US" dirty="0" smtClean="0"/>
              <a:t>and lower </a:t>
            </a:r>
            <a:r>
              <a:rPr lang="en-US" dirty="0"/>
              <a:t>blood cholesterol. </a:t>
            </a:r>
            <a:endParaRPr lang="en-US" dirty="0" smtClean="0"/>
          </a:p>
          <a:p>
            <a:pPr lvl="1" fontAlgn="base"/>
            <a:r>
              <a:rPr lang="en-US" dirty="0" smtClean="0"/>
              <a:t>Examples: oatmeal</a:t>
            </a:r>
            <a:r>
              <a:rPr lang="en-US" dirty="0"/>
              <a:t>, nuts, beans, lentils, apples and blueberries.</a:t>
            </a:r>
          </a:p>
          <a:p>
            <a:pPr fontAlgn="base"/>
            <a:r>
              <a:rPr lang="en-US" dirty="0"/>
              <a:t>Insoluble </a:t>
            </a:r>
            <a:r>
              <a:rPr lang="en-US" dirty="0" smtClean="0"/>
              <a:t>fiber</a:t>
            </a:r>
          </a:p>
          <a:p>
            <a:pPr lvl="1" fontAlgn="base"/>
            <a:r>
              <a:rPr lang="en-US" dirty="0" smtClean="0"/>
              <a:t>does </a:t>
            </a:r>
            <a:r>
              <a:rPr lang="en-US" dirty="0"/>
              <a:t>not dissolve in </a:t>
            </a:r>
            <a:r>
              <a:rPr lang="en-US" dirty="0" smtClean="0"/>
              <a:t>water</a:t>
            </a:r>
          </a:p>
          <a:p>
            <a:pPr lvl="1" fontAlgn="base"/>
            <a:r>
              <a:rPr lang="en-US" dirty="0" smtClean="0"/>
              <a:t>help </a:t>
            </a:r>
            <a:r>
              <a:rPr lang="en-US" dirty="0"/>
              <a:t>food move through your digestive </a:t>
            </a:r>
            <a:r>
              <a:rPr lang="en-US" dirty="0" smtClean="0"/>
              <a:t>system</a:t>
            </a:r>
          </a:p>
          <a:p>
            <a:pPr lvl="1" fontAlgn="base"/>
            <a:r>
              <a:rPr lang="en-US" dirty="0" smtClean="0"/>
              <a:t>Examples: wheat</a:t>
            </a:r>
            <a:r>
              <a:rPr lang="en-US" dirty="0"/>
              <a:t>, whole wheat bread, whole grain couscous, brown rice, legumes, carrots, cucumbers and tomatoes</a:t>
            </a:r>
            <a:r>
              <a:rPr lang="en-US" dirty="0" smtClean="0"/>
              <a:t>.</a:t>
            </a:r>
            <a:endParaRPr lang="en-US" dirty="0"/>
          </a:p>
          <a:p>
            <a:pPr lvl="1" fontAlgn="base"/>
            <a:endParaRPr lang="en-US" dirty="0"/>
          </a:p>
          <a:p>
            <a:endParaRPr lang="en-US" dirty="0"/>
          </a:p>
        </p:txBody>
      </p:sp>
    </p:spTree>
    <p:extLst>
      <p:ext uri="{BB962C8B-B14F-4D97-AF65-F5344CB8AC3E}">
        <p14:creationId xmlns:p14="http://schemas.microsoft.com/office/powerpoint/2010/main" val="19401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Sources</a:t>
            </a:r>
            <a:endParaRPr lang="en-US" dirty="0"/>
          </a:p>
        </p:txBody>
      </p:sp>
      <p:sp>
        <p:nvSpPr>
          <p:cNvPr id="3" name="Content Placeholder 2"/>
          <p:cNvSpPr>
            <a:spLocks noGrp="1"/>
          </p:cNvSpPr>
          <p:nvPr>
            <p:ph idx="1"/>
          </p:nvPr>
        </p:nvSpPr>
        <p:spPr/>
        <p:txBody>
          <a:bodyPr>
            <a:normAutofit/>
          </a:bodyPr>
          <a:lstStyle/>
          <a:p>
            <a:r>
              <a:rPr lang="en-US" dirty="0"/>
              <a:t>Starch - bread, cereal, potatoes, pasta, rice, and legumes (dried peas and beans)</a:t>
            </a:r>
          </a:p>
          <a:p>
            <a:r>
              <a:rPr lang="en-US" dirty="0"/>
              <a:t>Fiber - bran, whole-grain foods, raw vegetables and fruit (especially the seeds and skins), legumes, nuts, seeds and </a:t>
            </a:r>
            <a:r>
              <a:rPr lang="en-US" dirty="0" smtClean="0"/>
              <a:t>popcorn</a:t>
            </a:r>
          </a:p>
          <a:p>
            <a:endParaRPr lang="en-US" dirty="0"/>
          </a:p>
        </p:txBody>
      </p:sp>
    </p:spTree>
    <p:extLst>
      <p:ext uri="{BB962C8B-B14F-4D97-AF65-F5344CB8AC3E}">
        <p14:creationId xmlns:p14="http://schemas.microsoft.com/office/powerpoint/2010/main" val="4249592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024744" cy="722864"/>
          </a:xfrm>
        </p:spPr>
        <p:txBody>
          <a:bodyPr/>
          <a:lstStyle/>
          <a:p>
            <a:r>
              <a:rPr lang="en-US" dirty="0" smtClean="0"/>
              <a:t>Good vs Bad Carbs</a:t>
            </a:r>
            <a:endParaRPr lang="en-US" dirty="0"/>
          </a:p>
        </p:txBody>
      </p:sp>
      <p:sp>
        <p:nvSpPr>
          <p:cNvPr id="3" name="Content Placeholder 2"/>
          <p:cNvSpPr>
            <a:spLocks noGrp="1"/>
          </p:cNvSpPr>
          <p:nvPr>
            <p:ph idx="1"/>
          </p:nvPr>
        </p:nvSpPr>
        <p:spPr>
          <a:xfrm>
            <a:off x="1043492" y="1447800"/>
            <a:ext cx="6777317" cy="4800600"/>
          </a:xfrm>
        </p:spPr>
        <p:txBody>
          <a:bodyPr>
            <a:normAutofit fontScale="85000" lnSpcReduction="20000"/>
          </a:bodyPr>
          <a:lstStyle/>
          <a:p>
            <a:r>
              <a:rPr lang="en-US" dirty="0"/>
              <a:t>The </a:t>
            </a:r>
            <a:r>
              <a:rPr lang="en-US" i="1" dirty="0"/>
              <a:t>amount of carbohydrate</a:t>
            </a:r>
            <a:r>
              <a:rPr lang="en-US" dirty="0"/>
              <a:t> in the diet – high or low – is less important than the </a:t>
            </a:r>
            <a:r>
              <a:rPr lang="en-US" i="1" dirty="0"/>
              <a:t>type of carbohydrate</a:t>
            </a:r>
            <a:r>
              <a:rPr lang="en-US" dirty="0"/>
              <a:t> in the diet</a:t>
            </a:r>
            <a:r>
              <a:rPr lang="en-US" dirty="0" smtClean="0"/>
              <a:t>.</a:t>
            </a:r>
          </a:p>
          <a:p>
            <a:r>
              <a:rPr lang="en-US" dirty="0" smtClean="0"/>
              <a:t>The </a:t>
            </a:r>
            <a:r>
              <a:rPr lang="en-US" dirty="0"/>
              <a:t>majority of carbohydrates should come from complex carbohydrates (starches) and naturally occurring sugars, rather than processed or refined sugars</a:t>
            </a:r>
          </a:p>
          <a:p>
            <a:r>
              <a:rPr lang="en-US" dirty="0" smtClean="0"/>
              <a:t>The </a:t>
            </a:r>
            <a:r>
              <a:rPr lang="en-US" dirty="0"/>
              <a:t>healthiest sources of carbohydrates—unprocessed or minimally processed whole grains, vegetables, fruits and beans—promote good health by delivering vitamins, minerals, fiber, and a host of important </a:t>
            </a:r>
            <a:r>
              <a:rPr lang="en-US" dirty="0" smtClean="0"/>
              <a:t>phytonutrients</a:t>
            </a:r>
          </a:p>
          <a:p>
            <a:r>
              <a:rPr lang="en-US" dirty="0"/>
              <a:t>Unhealthier sources of carbohydrates include white bread, pastries, sodas, and other highly processed or refined foods.  These items contain easily digested carbohydrates that may contribute to weight gain, interfere with weight loss, and promote diabetes and heart disease</a:t>
            </a:r>
          </a:p>
        </p:txBody>
      </p:sp>
    </p:spTree>
    <p:extLst>
      <p:ext uri="{BB962C8B-B14F-4D97-AF65-F5344CB8AC3E}">
        <p14:creationId xmlns:p14="http://schemas.microsoft.com/office/powerpoint/2010/main" val="201862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66800" y="1143000"/>
            <a:ext cx="6777317" cy="3508977"/>
          </a:xfrm>
        </p:spPr>
        <p:txBody>
          <a:bodyPr/>
          <a:lstStyle/>
          <a:p>
            <a:r>
              <a:rPr lang="en-US" dirty="0"/>
              <a:t> Healthy Eating Plate recommends filling most of your plate with healthy carbohydrates – with vegetables (except potatoes) and fruits taking up about half of your plate, and whole grains filling up about one fourth of your plate.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834" y="3505200"/>
            <a:ext cx="476250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0419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4747710" cy="722864"/>
          </a:xfrm>
        </p:spPr>
        <p:txBody>
          <a:bodyPr>
            <a:normAutofit fontScale="90000"/>
          </a:bodyPr>
          <a:lstStyle/>
          <a:p>
            <a:r>
              <a:rPr lang="en-US" dirty="0" smtClean="0"/>
              <a:t>Recommendations</a:t>
            </a:r>
            <a:endParaRPr lang="en-US" dirty="0"/>
          </a:p>
        </p:txBody>
      </p:sp>
      <p:sp>
        <p:nvSpPr>
          <p:cNvPr id="3" name="Content Placeholder 2"/>
          <p:cNvSpPr>
            <a:spLocks noGrp="1"/>
          </p:cNvSpPr>
          <p:nvPr>
            <p:ph idx="1"/>
          </p:nvPr>
        </p:nvSpPr>
        <p:spPr>
          <a:xfrm>
            <a:off x="1043492" y="1295400"/>
            <a:ext cx="6777317" cy="4537229"/>
          </a:xfrm>
        </p:spPr>
        <p:txBody>
          <a:bodyPr>
            <a:normAutofit fontScale="62500" lnSpcReduction="20000"/>
          </a:bodyPr>
          <a:lstStyle/>
          <a:p>
            <a:pPr fontAlgn="base"/>
            <a:r>
              <a:rPr lang="en-US" b="1" dirty="0"/>
              <a:t>1. Start the day with whole grains.</a:t>
            </a:r>
            <a:br>
              <a:rPr lang="en-US" b="1" dirty="0"/>
            </a:br>
            <a:r>
              <a:rPr lang="en-US" dirty="0"/>
              <a:t>Try a hot cereal, like steel cut or old fashioned oats (not instant oatmeal), or a cold cereal that lists a whole grain first on the ingredient list and is low in sugar. A good rule of thumb: Choose a cereal that has at least 4 grams of fiber and less than 8 grams of sugar per serving.</a:t>
            </a:r>
          </a:p>
          <a:p>
            <a:pPr fontAlgn="base"/>
            <a:r>
              <a:rPr lang="en-US" b="1" dirty="0"/>
              <a:t>2. Use whole grain breads for lunch or snacks.</a:t>
            </a:r>
            <a:br>
              <a:rPr lang="en-US" b="1" dirty="0"/>
            </a:br>
            <a:r>
              <a:rPr lang="en-US" dirty="0"/>
              <a:t>Confused about how to find a whole-grain bread? Look for bread that lists as the first ingredient whole wheat, whole rye, or some other whole grain —and even better, one that is made with </a:t>
            </a:r>
            <a:r>
              <a:rPr lang="en-US" i="1" dirty="0"/>
              <a:t>only</a:t>
            </a:r>
            <a:r>
              <a:rPr lang="en-US" dirty="0"/>
              <a:t> whole grains, such as 100 percent whole wheat bread.</a:t>
            </a:r>
          </a:p>
          <a:p>
            <a:pPr fontAlgn="base"/>
            <a:r>
              <a:rPr lang="en-US" b="1" dirty="0"/>
              <a:t>3. Also look beyond the bread aisle.</a:t>
            </a:r>
            <a:br>
              <a:rPr lang="en-US" b="1" dirty="0"/>
            </a:br>
            <a:r>
              <a:rPr lang="en-US" dirty="0"/>
              <a:t>Whole wheat bread is often made with finely ground flour, and bread products are often high in sodium. Instead of bread, try a whole grain in salad form such as brown rice or quinoa.</a:t>
            </a:r>
          </a:p>
          <a:p>
            <a:pPr fontAlgn="base"/>
            <a:r>
              <a:rPr lang="en-US" b="1" dirty="0"/>
              <a:t>4. Choose whole fruit instead of juice.</a:t>
            </a:r>
            <a:br>
              <a:rPr lang="en-US" b="1" dirty="0"/>
            </a:br>
            <a:r>
              <a:rPr lang="en-US" dirty="0"/>
              <a:t>An orange has two times as much fiber and half as much sugar as a 12-ounce glass of orange juice.</a:t>
            </a:r>
          </a:p>
          <a:p>
            <a:pPr fontAlgn="base"/>
            <a:r>
              <a:rPr lang="en-US" b="1" dirty="0"/>
              <a:t>5. Pass on potatoes, and instead bring on the beans.</a:t>
            </a:r>
            <a:br>
              <a:rPr lang="en-US" b="1" dirty="0"/>
            </a:br>
            <a:r>
              <a:rPr lang="en-US" dirty="0"/>
              <a:t>Rather than fill up on potatoes – which have been found to promote weight gain  – choose beans for an excellent source of slowly digested carbohydrates. Beans and other legumes such as chickpeas also provide a healthy dose of protein.</a:t>
            </a:r>
          </a:p>
          <a:p>
            <a:endParaRPr lang="en-US" dirty="0"/>
          </a:p>
        </p:txBody>
      </p:sp>
    </p:spTree>
    <p:extLst>
      <p:ext uri="{BB962C8B-B14F-4D97-AF65-F5344CB8AC3E}">
        <p14:creationId xmlns:p14="http://schemas.microsoft.com/office/powerpoint/2010/main" val="122922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ction="ppaction://hlinkfile"/>
              </a:rPr>
              <a:t>Favorite Carbs</a:t>
            </a:r>
            <a:endParaRPr lang="en-US" dirty="0"/>
          </a:p>
        </p:txBody>
      </p:sp>
    </p:spTree>
    <p:extLst>
      <p:ext uri="{BB962C8B-B14F-4D97-AF65-F5344CB8AC3E}">
        <p14:creationId xmlns:p14="http://schemas.microsoft.com/office/powerpoint/2010/main" val="1644143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Amino Acids</a:t>
            </a:r>
            <a:endParaRPr lang="en-US" dirty="0"/>
          </a:p>
        </p:txBody>
      </p:sp>
      <p:sp>
        <p:nvSpPr>
          <p:cNvPr id="3" name="Content Placeholder 2"/>
          <p:cNvSpPr>
            <a:spLocks noGrp="1"/>
          </p:cNvSpPr>
          <p:nvPr>
            <p:ph idx="1"/>
          </p:nvPr>
        </p:nvSpPr>
        <p:spPr/>
        <p:txBody>
          <a:bodyPr/>
          <a:lstStyle/>
          <a:p>
            <a:r>
              <a:rPr lang="en-US" dirty="0" smtClean="0"/>
              <a:t>Amino Acids are the building blocks of protein</a:t>
            </a:r>
          </a:p>
          <a:p>
            <a:r>
              <a:rPr lang="en-US" dirty="0" smtClean="0"/>
              <a:t>There </a:t>
            </a:r>
            <a:r>
              <a:rPr lang="en-US" dirty="0"/>
              <a:t>are 22 different </a:t>
            </a:r>
            <a:r>
              <a:rPr lang="en-US" dirty="0" smtClean="0"/>
              <a:t>amino acids </a:t>
            </a:r>
          </a:p>
          <a:p>
            <a:r>
              <a:rPr lang="en-US" dirty="0" smtClean="0"/>
              <a:t>9 of these are referred to as essential amino acids</a:t>
            </a:r>
            <a:endParaRPr lang="en-US" dirty="0"/>
          </a:p>
          <a:p>
            <a:pPr lvl="1"/>
            <a:r>
              <a:rPr lang="en-US" dirty="0" smtClean="0"/>
              <a:t>Essential amino acids cannot be made by the body and must </a:t>
            </a:r>
            <a:r>
              <a:rPr lang="en-US" dirty="0"/>
              <a:t>come from </a:t>
            </a:r>
            <a:r>
              <a:rPr lang="en-US" dirty="0" smtClean="0"/>
              <a:t>food sources</a:t>
            </a:r>
          </a:p>
          <a:p>
            <a:pPr lvl="1"/>
            <a:endParaRPr lang="en-US" dirty="0"/>
          </a:p>
        </p:txBody>
      </p:sp>
    </p:spTree>
    <p:extLst>
      <p:ext uri="{BB962C8B-B14F-4D97-AF65-F5344CB8AC3E}">
        <p14:creationId xmlns:p14="http://schemas.microsoft.com/office/powerpoint/2010/main" val="41943324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965" y="609600"/>
            <a:ext cx="6043110" cy="570464"/>
          </a:xfrm>
        </p:spPr>
        <p:txBody>
          <a:bodyPr>
            <a:normAutofit fontScale="90000"/>
          </a:bodyPr>
          <a:lstStyle/>
          <a:p>
            <a:r>
              <a:rPr lang="en-US" dirty="0" smtClean="0"/>
              <a:t>High Carb Foods to Avoid</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971" y="1219200"/>
            <a:ext cx="3980835" cy="801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2205345"/>
            <a:ext cx="430530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 y="3315621"/>
            <a:ext cx="38671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722" y="4560324"/>
            <a:ext cx="409575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585" y="5608074"/>
            <a:ext cx="401002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5180" y="1311684"/>
            <a:ext cx="401002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6909" y="2448846"/>
            <a:ext cx="38766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9441" y="3486148"/>
            <a:ext cx="432435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96299" y="4560324"/>
            <a:ext cx="4097286" cy="994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37470" y="5684274"/>
            <a:ext cx="391477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02706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3757110" cy="646664"/>
          </a:xfrm>
        </p:spPr>
        <p:txBody>
          <a:bodyPr>
            <a:normAutofit fontScale="90000"/>
          </a:bodyPr>
          <a:lstStyle/>
          <a:p>
            <a:r>
              <a:rPr lang="en-US" dirty="0" err="1" smtClean="0"/>
              <a:t>Carbo</a:t>
            </a:r>
            <a:r>
              <a:rPr lang="en-US" dirty="0" smtClean="0"/>
              <a:t> Loading</a:t>
            </a:r>
            <a:endParaRPr lang="en-US" dirty="0"/>
          </a:p>
        </p:txBody>
      </p:sp>
      <p:sp>
        <p:nvSpPr>
          <p:cNvPr id="3" name="Content Placeholder 2"/>
          <p:cNvSpPr>
            <a:spLocks noGrp="1"/>
          </p:cNvSpPr>
          <p:nvPr>
            <p:ph idx="1"/>
          </p:nvPr>
        </p:nvSpPr>
        <p:spPr>
          <a:xfrm>
            <a:off x="1043492" y="1524000"/>
            <a:ext cx="6777317" cy="4308629"/>
          </a:xfrm>
        </p:spPr>
        <p:txBody>
          <a:bodyPr>
            <a:normAutofit fontScale="92500" lnSpcReduction="20000"/>
          </a:bodyPr>
          <a:lstStyle/>
          <a:p>
            <a:r>
              <a:rPr lang="en-US" dirty="0" smtClean="0"/>
              <a:t>Carb loading is a strategy used by runners to maximize carbohydrate intake for muscle energy storage in preparation for a long run or race</a:t>
            </a:r>
          </a:p>
          <a:p>
            <a:r>
              <a:rPr lang="en-US" dirty="0" smtClean="0"/>
              <a:t>The </a:t>
            </a:r>
            <a:r>
              <a:rPr lang="en-US" dirty="0"/>
              <a:t>purpose of carbohydrate loading is to give you the energy to complete an endurance event with less </a:t>
            </a:r>
            <a:r>
              <a:rPr lang="en-US" dirty="0" smtClean="0"/>
              <a:t>fatigue</a:t>
            </a:r>
          </a:p>
          <a:p>
            <a:r>
              <a:rPr lang="en-US" dirty="0"/>
              <a:t>Carbohydrate loading is most beneficial if you're an endurance athlete — such as a marathon runner, swimmer or cyclist — preparing for an event that will last 90 minutes or more. </a:t>
            </a:r>
            <a:endParaRPr lang="en-US" dirty="0" smtClean="0"/>
          </a:p>
          <a:p>
            <a:pPr lvl="1"/>
            <a:r>
              <a:rPr lang="en-US" dirty="0" smtClean="0"/>
              <a:t>Other </a:t>
            </a:r>
            <a:r>
              <a:rPr lang="en-US" dirty="0"/>
              <a:t>athletes generally don't need carbohydrate loading</a:t>
            </a:r>
          </a:p>
        </p:txBody>
      </p:sp>
    </p:spTree>
    <p:extLst>
      <p:ext uri="{BB962C8B-B14F-4D97-AF65-F5344CB8AC3E}">
        <p14:creationId xmlns:p14="http://schemas.microsoft.com/office/powerpoint/2010/main" val="327973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1143000"/>
            <a:ext cx="5325704" cy="461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02670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917136"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70064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762000"/>
            <a:ext cx="4462915" cy="5486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77185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6792039" cy="4116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0529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914400"/>
            <a:ext cx="4811907" cy="5455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42411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7098716" cy="346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57720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024744" cy="722864"/>
          </a:xfrm>
        </p:spPr>
        <p:txBody>
          <a:bodyPr/>
          <a:lstStyle/>
          <a:p>
            <a:r>
              <a:rPr lang="en-US" dirty="0" smtClean="0"/>
              <a:t>Celiac Disease</a:t>
            </a:r>
            <a:endParaRPr lang="en-US" dirty="0"/>
          </a:p>
        </p:txBody>
      </p:sp>
      <p:sp>
        <p:nvSpPr>
          <p:cNvPr id="3" name="Content Placeholder 2"/>
          <p:cNvSpPr>
            <a:spLocks noGrp="1"/>
          </p:cNvSpPr>
          <p:nvPr>
            <p:ph idx="1"/>
          </p:nvPr>
        </p:nvSpPr>
        <p:spPr>
          <a:xfrm>
            <a:off x="1043492" y="1524000"/>
            <a:ext cx="6777317" cy="4308629"/>
          </a:xfrm>
        </p:spPr>
        <p:txBody>
          <a:bodyPr>
            <a:normAutofit lnSpcReduction="10000"/>
          </a:bodyPr>
          <a:lstStyle/>
          <a:p>
            <a:r>
              <a:rPr lang="en-US" dirty="0"/>
              <a:t>Celiac disease is </a:t>
            </a:r>
            <a:r>
              <a:rPr lang="en-US" dirty="0" smtClean="0"/>
              <a:t>a disorder where </a:t>
            </a:r>
            <a:r>
              <a:rPr lang="en-US" dirty="0"/>
              <a:t>the ingestion of gluten (a protein found in wheat, rye and barley</a:t>
            </a:r>
            <a:r>
              <a:rPr lang="en-US" dirty="0" smtClean="0"/>
              <a:t>) </a:t>
            </a:r>
            <a:r>
              <a:rPr lang="en-US" dirty="0"/>
              <a:t>leads to damage in the small intestine.  </a:t>
            </a:r>
            <a:endParaRPr lang="en-US" dirty="0" smtClean="0"/>
          </a:p>
          <a:p>
            <a:pPr lvl="1"/>
            <a:r>
              <a:rPr lang="en-US" dirty="0" smtClean="0"/>
              <a:t>It </a:t>
            </a:r>
            <a:r>
              <a:rPr lang="en-US" dirty="0"/>
              <a:t>is estimated to affect 1 in 100 people worldwide.  </a:t>
            </a:r>
          </a:p>
          <a:p>
            <a:pPr lvl="1"/>
            <a:r>
              <a:rPr lang="en-US" dirty="0" smtClean="0"/>
              <a:t>Two </a:t>
            </a:r>
            <a:r>
              <a:rPr lang="en-US" dirty="0"/>
              <a:t>and one-half million Americans are undiagnosed and are at risk for long-term health complications</a:t>
            </a:r>
            <a:r>
              <a:rPr lang="en-US" dirty="0" smtClean="0"/>
              <a:t>.</a:t>
            </a:r>
          </a:p>
          <a:p>
            <a:pPr lvl="1"/>
            <a:r>
              <a:rPr lang="en-US" dirty="0" smtClean="0"/>
              <a:t>Leads to nutrients not being </a:t>
            </a:r>
            <a:r>
              <a:rPr lang="en-US" dirty="0"/>
              <a:t>absorbed properly into the body</a:t>
            </a:r>
            <a:r>
              <a:rPr lang="en-US" dirty="0" smtClean="0"/>
              <a:t>.</a:t>
            </a:r>
          </a:p>
          <a:p>
            <a:r>
              <a:rPr lang="en-US" dirty="0"/>
              <a:t>Celiac disease is hereditary</a:t>
            </a:r>
          </a:p>
        </p:txBody>
      </p:sp>
    </p:spTree>
    <p:extLst>
      <p:ext uri="{BB962C8B-B14F-4D97-AF65-F5344CB8AC3E}">
        <p14:creationId xmlns:p14="http://schemas.microsoft.com/office/powerpoint/2010/main" val="367110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4343400" cy="722864"/>
          </a:xfrm>
        </p:spPr>
        <p:txBody>
          <a:bodyPr/>
          <a:lstStyle/>
          <a:p>
            <a:r>
              <a:rPr lang="en-US" dirty="0" smtClean="0"/>
              <a:t>Gluten Free Diet</a:t>
            </a:r>
            <a:endParaRPr lang="en-US" dirty="0"/>
          </a:p>
        </p:txBody>
      </p:sp>
      <p:sp>
        <p:nvSpPr>
          <p:cNvPr id="3" name="Content Placeholder 2"/>
          <p:cNvSpPr>
            <a:spLocks noGrp="1"/>
          </p:cNvSpPr>
          <p:nvPr>
            <p:ph idx="1"/>
          </p:nvPr>
        </p:nvSpPr>
        <p:spPr>
          <a:xfrm>
            <a:off x="1043492" y="1600200"/>
            <a:ext cx="6777317" cy="4232429"/>
          </a:xfrm>
        </p:spPr>
        <p:txBody>
          <a:bodyPr>
            <a:normAutofit/>
          </a:bodyPr>
          <a:lstStyle/>
          <a:p>
            <a:r>
              <a:rPr lang="en-US" dirty="0"/>
              <a:t>The gluten-free diet is a treatment for celiac </a:t>
            </a:r>
            <a:r>
              <a:rPr lang="en-US" dirty="0" smtClean="0"/>
              <a:t>disease</a:t>
            </a:r>
          </a:p>
          <a:p>
            <a:r>
              <a:rPr lang="en-US" b="1" dirty="0"/>
              <a:t>Allowed </a:t>
            </a:r>
            <a:r>
              <a:rPr lang="en-US" b="1" dirty="0" smtClean="0"/>
              <a:t>foods</a:t>
            </a:r>
            <a:endParaRPr lang="en-US" b="1" dirty="0"/>
          </a:p>
          <a:p>
            <a:pPr lvl="1"/>
            <a:r>
              <a:rPr lang="en-US" dirty="0" smtClean="0"/>
              <a:t>Beans</a:t>
            </a:r>
            <a:r>
              <a:rPr lang="en-US" dirty="0"/>
              <a:t>, seeds, nuts in their natural, unprocessed form</a:t>
            </a:r>
          </a:p>
          <a:p>
            <a:pPr lvl="1"/>
            <a:r>
              <a:rPr lang="en-US" dirty="0"/>
              <a:t>Fresh eggs</a:t>
            </a:r>
          </a:p>
          <a:p>
            <a:pPr lvl="1"/>
            <a:r>
              <a:rPr lang="en-US" dirty="0"/>
              <a:t>Fresh meats, fish and poultry (not breaded, batter-coated or marinated)</a:t>
            </a:r>
          </a:p>
          <a:p>
            <a:pPr lvl="1"/>
            <a:r>
              <a:rPr lang="en-US" dirty="0"/>
              <a:t>Fruits and vegetables</a:t>
            </a:r>
          </a:p>
          <a:p>
            <a:pPr lvl="1"/>
            <a:r>
              <a:rPr lang="en-US" dirty="0"/>
              <a:t>Most dairy products</a:t>
            </a:r>
          </a:p>
          <a:p>
            <a:endParaRPr lang="en-US" dirty="0"/>
          </a:p>
        </p:txBody>
      </p:sp>
    </p:spTree>
    <p:extLst>
      <p:ext uri="{BB962C8B-B14F-4D97-AF65-F5344CB8AC3E}">
        <p14:creationId xmlns:p14="http://schemas.microsoft.com/office/powerpoint/2010/main" val="2947300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570464"/>
          </a:xfrm>
        </p:spPr>
        <p:txBody>
          <a:bodyPr>
            <a:normAutofit fontScale="90000"/>
          </a:bodyPr>
          <a:lstStyle/>
          <a:p>
            <a:r>
              <a:rPr lang="en-US" dirty="0" smtClean="0"/>
              <a:t>Types of Protein</a:t>
            </a:r>
            <a:endParaRPr lang="en-US" dirty="0"/>
          </a:p>
        </p:txBody>
      </p:sp>
      <p:sp>
        <p:nvSpPr>
          <p:cNvPr id="3" name="Content Placeholder 2"/>
          <p:cNvSpPr>
            <a:spLocks noGrp="1"/>
          </p:cNvSpPr>
          <p:nvPr>
            <p:ph idx="1"/>
          </p:nvPr>
        </p:nvSpPr>
        <p:spPr>
          <a:xfrm>
            <a:off x="1043492" y="1371600"/>
            <a:ext cx="6777317" cy="4461029"/>
          </a:xfrm>
        </p:spPr>
        <p:txBody>
          <a:bodyPr>
            <a:normAutofit lnSpcReduction="10000"/>
          </a:bodyPr>
          <a:lstStyle/>
          <a:p>
            <a:r>
              <a:rPr lang="en-US" dirty="0" smtClean="0"/>
              <a:t>Complete – Any food that has all 9 essential amino acids</a:t>
            </a:r>
          </a:p>
          <a:p>
            <a:pPr lvl="1"/>
            <a:r>
              <a:rPr lang="en-US" dirty="0" smtClean="0"/>
              <a:t>Sources: </a:t>
            </a:r>
            <a:r>
              <a:rPr lang="en-US" dirty="0"/>
              <a:t>a</a:t>
            </a:r>
            <a:r>
              <a:rPr lang="en-US" dirty="0" smtClean="0"/>
              <a:t>nimal proteins, tofu, quinoa, soy</a:t>
            </a:r>
          </a:p>
          <a:p>
            <a:r>
              <a:rPr lang="en-US" dirty="0" smtClean="0"/>
              <a:t>Incomplete – Do not supply all 9 essential amino acids</a:t>
            </a:r>
          </a:p>
          <a:p>
            <a:pPr lvl="1"/>
            <a:r>
              <a:rPr lang="en-US" dirty="0"/>
              <a:t>Sources: most plant sources including veggies, grains, beans, and </a:t>
            </a:r>
            <a:r>
              <a:rPr lang="en-US" dirty="0" smtClean="0"/>
              <a:t>nuts</a:t>
            </a:r>
          </a:p>
          <a:p>
            <a:r>
              <a:rPr lang="en-US" dirty="0" smtClean="0"/>
              <a:t>Complementary – incomplete proteins that can be combined to form a complete protein</a:t>
            </a:r>
          </a:p>
          <a:p>
            <a:pPr lvl="1"/>
            <a:r>
              <a:rPr lang="en-US" dirty="0" smtClean="0"/>
              <a:t>Examples: rice and beans, peanut butter and wheat toast</a:t>
            </a:r>
            <a:endParaRPr lang="en-US" dirty="0"/>
          </a:p>
        </p:txBody>
      </p:sp>
    </p:spTree>
    <p:extLst>
      <p:ext uri="{BB962C8B-B14F-4D97-AF65-F5344CB8AC3E}">
        <p14:creationId xmlns:p14="http://schemas.microsoft.com/office/powerpoint/2010/main" val="40067103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722864"/>
          </a:xfrm>
        </p:spPr>
        <p:txBody>
          <a:bodyPr/>
          <a:lstStyle/>
          <a:p>
            <a:r>
              <a:rPr lang="en-US" dirty="0" smtClean="0"/>
              <a:t>Gluten Free Cont.</a:t>
            </a:r>
            <a:endParaRPr lang="en-US" dirty="0"/>
          </a:p>
        </p:txBody>
      </p:sp>
      <p:sp>
        <p:nvSpPr>
          <p:cNvPr id="3" name="Content Placeholder 2"/>
          <p:cNvSpPr>
            <a:spLocks noGrp="1"/>
          </p:cNvSpPr>
          <p:nvPr>
            <p:ph idx="1"/>
          </p:nvPr>
        </p:nvSpPr>
        <p:spPr>
          <a:xfrm>
            <a:off x="1043492" y="1371600"/>
            <a:ext cx="6777317" cy="4953000"/>
          </a:xfrm>
        </p:spPr>
        <p:txBody>
          <a:bodyPr>
            <a:normAutofit fontScale="55000" lnSpcReduction="20000"/>
          </a:bodyPr>
          <a:lstStyle/>
          <a:p>
            <a:r>
              <a:rPr lang="en-US" b="1" dirty="0"/>
              <a:t>Avoid unless labeled 'gluten-free'</a:t>
            </a:r>
            <a:br>
              <a:rPr lang="en-US" b="1" dirty="0"/>
            </a:br>
            <a:r>
              <a:rPr lang="en-US" dirty="0"/>
              <a:t>In general, avoid the following foods unless they're labeled as gluten-free or made with corn, rice, soy or other gluten-free grain:</a:t>
            </a:r>
          </a:p>
          <a:p>
            <a:pPr lvl="1"/>
            <a:r>
              <a:rPr lang="en-US" dirty="0"/>
              <a:t>Beer</a:t>
            </a:r>
          </a:p>
          <a:p>
            <a:pPr lvl="1"/>
            <a:r>
              <a:rPr lang="en-US" dirty="0"/>
              <a:t>Breads</a:t>
            </a:r>
          </a:p>
          <a:p>
            <a:pPr lvl="1"/>
            <a:r>
              <a:rPr lang="en-US" dirty="0"/>
              <a:t>Cakes and pies</a:t>
            </a:r>
          </a:p>
          <a:p>
            <a:pPr lvl="1"/>
            <a:r>
              <a:rPr lang="en-US" dirty="0"/>
              <a:t>Candies</a:t>
            </a:r>
          </a:p>
          <a:p>
            <a:pPr lvl="1"/>
            <a:r>
              <a:rPr lang="en-US" dirty="0"/>
              <a:t>Cereals</a:t>
            </a:r>
          </a:p>
          <a:p>
            <a:pPr lvl="1"/>
            <a:r>
              <a:rPr lang="en-US" dirty="0"/>
              <a:t>Cookies and crackers</a:t>
            </a:r>
          </a:p>
          <a:p>
            <a:pPr lvl="1"/>
            <a:r>
              <a:rPr lang="en-US" dirty="0"/>
              <a:t>Croutons</a:t>
            </a:r>
          </a:p>
          <a:p>
            <a:pPr lvl="1"/>
            <a:r>
              <a:rPr lang="en-US" dirty="0"/>
              <a:t>French fries</a:t>
            </a:r>
          </a:p>
          <a:p>
            <a:pPr lvl="1"/>
            <a:r>
              <a:rPr lang="en-US" dirty="0"/>
              <a:t>Gravies</a:t>
            </a:r>
          </a:p>
          <a:p>
            <a:pPr lvl="1"/>
            <a:r>
              <a:rPr lang="en-US" dirty="0"/>
              <a:t>Imitation meat or seafood</a:t>
            </a:r>
          </a:p>
          <a:p>
            <a:pPr lvl="1"/>
            <a:r>
              <a:rPr lang="en-US" dirty="0"/>
              <a:t>Matzo</a:t>
            </a:r>
          </a:p>
          <a:p>
            <a:pPr lvl="1"/>
            <a:r>
              <a:rPr lang="en-US" dirty="0"/>
              <a:t>Pastas</a:t>
            </a:r>
          </a:p>
          <a:p>
            <a:pPr lvl="1"/>
            <a:r>
              <a:rPr lang="en-US" dirty="0"/>
              <a:t>Processed luncheon meats</a:t>
            </a:r>
          </a:p>
          <a:p>
            <a:pPr lvl="1"/>
            <a:r>
              <a:rPr lang="en-US" dirty="0"/>
              <a:t>Salad dressings</a:t>
            </a:r>
          </a:p>
          <a:p>
            <a:pPr lvl="1"/>
            <a:r>
              <a:rPr lang="en-US" dirty="0"/>
              <a:t>Sauces, including soy sauce</a:t>
            </a:r>
          </a:p>
          <a:p>
            <a:pPr lvl="1"/>
            <a:r>
              <a:rPr lang="en-US" dirty="0"/>
              <a:t>Seasoned rice mixes</a:t>
            </a:r>
          </a:p>
          <a:p>
            <a:pPr lvl="1"/>
            <a:r>
              <a:rPr lang="en-US" dirty="0"/>
              <a:t>Seasoned snack foods, such as potato and tortilla chips</a:t>
            </a:r>
          </a:p>
          <a:p>
            <a:pPr lvl="1"/>
            <a:r>
              <a:rPr lang="en-US" dirty="0"/>
              <a:t>Self-basting poultry</a:t>
            </a:r>
          </a:p>
          <a:p>
            <a:pPr lvl="1"/>
            <a:r>
              <a:rPr lang="en-US" dirty="0"/>
              <a:t>Soups and soup bases</a:t>
            </a:r>
          </a:p>
          <a:p>
            <a:pPr lvl="1"/>
            <a:r>
              <a:rPr lang="en-US" dirty="0"/>
              <a:t>Vegetables in </a:t>
            </a:r>
            <a:r>
              <a:rPr lang="en-US" dirty="0" smtClean="0"/>
              <a:t>sauce</a:t>
            </a:r>
          </a:p>
          <a:p>
            <a:r>
              <a:rPr lang="en-US" dirty="0"/>
              <a:t>On average, gluten-free products were 242% more expensive than regular </a:t>
            </a:r>
            <a:r>
              <a:rPr lang="en-US" dirty="0" smtClean="0"/>
              <a:t>products</a:t>
            </a:r>
            <a:endParaRPr lang="en-US" dirty="0"/>
          </a:p>
        </p:txBody>
      </p:sp>
    </p:spTree>
    <p:extLst>
      <p:ext uri="{BB962C8B-B14F-4D97-AF65-F5344CB8AC3E}">
        <p14:creationId xmlns:p14="http://schemas.microsoft.com/office/powerpoint/2010/main" val="10913056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3" name="Content Placeholder 2"/>
          <p:cNvSpPr>
            <a:spLocks noGrp="1"/>
          </p:cNvSpPr>
          <p:nvPr>
            <p:ph idx="1"/>
          </p:nvPr>
        </p:nvSpPr>
        <p:spPr/>
        <p:txBody>
          <a:bodyPr/>
          <a:lstStyle/>
          <a:p>
            <a:r>
              <a:rPr lang="en-US" dirty="0" smtClean="0">
                <a:hlinkClick r:id="rId2" action="ppaction://hlinkfile"/>
              </a:rPr>
              <a:t>Review</a:t>
            </a:r>
            <a:endParaRPr lang="en-US" dirty="0" smtClean="0"/>
          </a:p>
          <a:p>
            <a:r>
              <a:rPr lang="en-US" dirty="0" smtClean="0">
                <a:hlinkClick r:id="rId3"/>
              </a:rPr>
              <a:t>labels</a:t>
            </a:r>
            <a:endParaRPr lang="en-US" dirty="0" smtClean="0"/>
          </a:p>
        </p:txBody>
      </p:sp>
    </p:spTree>
    <p:extLst>
      <p:ext uri="{BB962C8B-B14F-4D97-AF65-F5344CB8AC3E}">
        <p14:creationId xmlns:p14="http://schemas.microsoft.com/office/powerpoint/2010/main" val="15784097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Carbohydrates</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fnic.nal.usda.gov/food-composition/macronutrients</a:t>
            </a:r>
            <a:endParaRPr lang="en-US" dirty="0" smtClean="0"/>
          </a:p>
          <a:p>
            <a:endParaRPr lang="en-US" dirty="0"/>
          </a:p>
          <a:p>
            <a:r>
              <a:rPr lang="en-US" dirty="0">
                <a:hlinkClick r:id="rId3"/>
              </a:rPr>
              <a:t>http://</a:t>
            </a:r>
            <a:r>
              <a:rPr lang="en-US" dirty="0" smtClean="0">
                <a:hlinkClick r:id="rId3"/>
              </a:rPr>
              <a:t>www.factmonster.com/ipka/A0882305.html</a:t>
            </a:r>
            <a:endParaRPr lang="en-US" dirty="0" smtClean="0"/>
          </a:p>
          <a:p>
            <a:r>
              <a:rPr lang="en-US" dirty="0">
                <a:hlinkClick r:id="rId4"/>
              </a:rPr>
              <a:t>http://www.uen.org/Lessonplan/preview?LPid=1264</a:t>
            </a:r>
            <a:endParaRPr lang="en-US" dirty="0"/>
          </a:p>
          <a:p>
            <a:endParaRPr lang="en-US" dirty="0"/>
          </a:p>
          <a:p>
            <a:endParaRPr lang="en-US" dirty="0"/>
          </a:p>
        </p:txBody>
      </p:sp>
    </p:spTree>
    <p:extLst>
      <p:ext uri="{BB962C8B-B14F-4D97-AF65-F5344CB8AC3E}">
        <p14:creationId xmlns:p14="http://schemas.microsoft.com/office/powerpoint/2010/main" val="25150998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295400"/>
            <a:ext cx="2537910" cy="875264"/>
          </a:xfrm>
        </p:spPr>
        <p:txBody>
          <a:bodyPr>
            <a:noAutofit/>
          </a:bodyPr>
          <a:lstStyle/>
          <a:p>
            <a:r>
              <a:rPr lang="en-US" sz="8000" dirty="0" smtClean="0"/>
              <a:t>FATS</a:t>
            </a:r>
            <a:endParaRPr lang="en-US" sz="80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2667000"/>
            <a:ext cx="5078197" cy="290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38940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Fats??</a:t>
            </a:r>
            <a:endParaRPr lang="en-US" dirty="0"/>
          </a:p>
        </p:txBody>
      </p:sp>
      <p:sp>
        <p:nvSpPr>
          <p:cNvPr id="3" name="Content Placeholder 2"/>
          <p:cNvSpPr>
            <a:spLocks noGrp="1"/>
          </p:cNvSpPr>
          <p:nvPr>
            <p:ph idx="1"/>
          </p:nvPr>
        </p:nvSpPr>
        <p:spPr/>
        <p:txBody>
          <a:bodyPr/>
          <a:lstStyle/>
          <a:p>
            <a:r>
              <a:rPr lang="en-US" dirty="0"/>
              <a:t>Fats are nutrients that give you </a:t>
            </a:r>
            <a:r>
              <a:rPr lang="en-US" dirty="0" smtClean="0"/>
              <a:t>energy</a:t>
            </a:r>
          </a:p>
          <a:p>
            <a:r>
              <a:rPr lang="en-US" dirty="0"/>
              <a:t>F</a:t>
            </a:r>
            <a:r>
              <a:rPr lang="en-US" dirty="0" smtClean="0"/>
              <a:t>at </a:t>
            </a:r>
            <a:r>
              <a:rPr lang="en-US" dirty="0"/>
              <a:t>is an important part of a healthy </a:t>
            </a:r>
            <a:r>
              <a:rPr lang="en-US" dirty="0" smtClean="0"/>
              <a:t>diet</a:t>
            </a:r>
          </a:p>
          <a:p>
            <a:pPr lvl="1"/>
            <a:r>
              <a:rPr lang="en-US" dirty="0" smtClean="0"/>
              <a:t>Fat should make up about 20-35% of our daily caloric intake (44-79 g)</a:t>
            </a:r>
            <a:endParaRPr lang="en-US" dirty="0"/>
          </a:p>
        </p:txBody>
      </p:sp>
    </p:spTree>
    <p:extLst>
      <p:ext uri="{BB962C8B-B14F-4D97-AF65-F5344CB8AC3E}">
        <p14:creationId xmlns:p14="http://schemas.microsoft.com/office/powerpoint/2010/main" val="20157699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normAutofit fontScale="92500"/>
          </a:bodyPr>
          <a:lstStyle/>
          <a:p>
            <a:r>
              <a:rPr lang="en-US" dirty="0"/>
              <a:t>Normal growth and development</a:t>
            </a:r>
          </a:p>
          <a:p>
            <a:r>
              <a:rPr lang="en-US" dirty="0"/>
              <a:t>Energy </a:t>
            </a:r>
            <a:endParaRPr lang="en-US" dirty="0" smtClean="0"/>
          </a:p>
          <a:p>
            <a:pPr lvl="1"/>
            <a:r>
              <a:rPr lang="en-US" dirty="0" smtClean="0"/>
              <a:t>fat </a:t>
            </a:r>
            <a:r>
              <a:rPr lang="en-US" dirty="0"/>
              <a:t>is the most concentrated source of </a:t>
            </a:r>
            <a:r>
              <a:rPr lang="en-US" dirty="0" smtClean="0"/>
              <a:t>energy</a:t>
            </a:r>
            <a:endParaRPr lang="en-US" dirty="0"/>
          </a:p>
          <a:p>
            <a:r>
              <a:rPr lang="en-US" dirty="0"/>
              <a:t>Absorbing certain vitamins </a:t>
            </a:r>
          </a:p>
          <a:p>
            <a:pPr lvl="1"/>
            <a:r>
              <a:rPr lang="en-US" dirty="0" smtClean="0"/>
              <a:t>Fat soluble vitamins - A</a:t>
            </a:r>
            <a:r>
              <a:rPr lang="en-US" dirty="0"/>
              <a:t>, D, E, </a:t>
            </a:r>
            <a:r>
              <a:rPr lang="en-US" dirty="0" smtClean="0"/>
              <a:t>and K</a:t>
            </a:r>
            <a:endParaRPr lang="en-US" dirty="0"/>
          </a:p>
          <a:p>
            <a:r>
              <a:rPr lang="en-US" dirty="0"/>
              <a:t>Providing cushioning for the organs</a:t>
            </a:r>
          </a:p>
          <a:p>
            <a:r>
              <a:rPr lang="en-US" dirty="0"/>
              <a:t>Maintaining cell membranes</a:t>
            </a:r>
          </a:p>
          <a:p>
            <a:r>
              <a:rPr lang="en-US" dirty="0"/>
              <a:t>Providing taste, consistency, and stability to foods</a:t>
            </a:r>
          </a:p>
          <a:p>
            <a:endParaRPr lang="en-US" dirty="0"/>
          </a:p>
        </p:txBody>
      </p:sp>
    </p:spTree>
    <p:extLst>
      <p:ext uri="{BB962C8B-B14F-4D97-AF65-F5344CB8AC3E}">
        <p14:creationId xmlns:p14="http://schemas.microsoft.com/office/powerpoint/2010/main" val="16174400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Fats</a:t>
            </a:r>
            <a:endParaRPr lang="en-US" dirty="0"/>
          </a:p>
        </p:txBody>
      </p:sp>
      <p:sp>
        <p:nvSpPr>
          <p:cNvPr id="3" name="Content Placeholder 2"/>
          <p:cNvSpPr>
            <a:spLocks noGrp="1"/>
          </p:cNvSpPr>
          <p:nvPr>
            <p:ph idx="1"/>
          </p:nvPr>
        </p:nvSpPr>
        <p:spPr/>
        <p:txBody>
          <a:bodyPr>
            <a:normAutofit fontScale="92500" lnSpcReduction="20000"/>
          </a:bodyPr>
          <a:lstStyle/>
          <a:p>
            <a:r>
              <a:rPr lang="en-US" dirty="0"/>
              <a:t> </a:t>
            </a:r>
            <a:r>
              <a:rPr lang="en-US" dirty="0" smtClean="0"/>
              <a:t>meat</a:t>
            </a:r>
          </a:p>
          <a:p>
            <a:r>
              <a:rPr lang="en-US" dirty="0" smtClean="0"/>
              <a:t>Poultry</a:t>
            </a:r>
          </a:p>
          <a:p>
            <a:r>
              <a:rPr lang="en-US" dirty="0" smtClean="0"/>
              <a:t>Nuts</a:t>
            </a:r>
          </a:p>
          <a:p>
            <a:r>
              <a:rPr lang="en-US" dirty="0" smtClean="0"/>
              <a:t>milk products</a:t>
            </a:r>
          </a:p>
          <a:p>
            <a:r>
              <a:rPr lang="en-US" dirty="0" smtClean="0"/>
              <a:t>butters </a:t>
            </a:r>
            <a:r>
              <a:rPr lang="en-US" dirty="0"/>
              <a:t>and </a:t>
            </a:r>
            <a:r>
              <a:rPr lang="en-US" dirty="0" smtClean="0"/>
              <a:t>margarines</a:t>
            </a:r>
          </a:p>
          <a:p>
            <a:r>
              <a:rPr lang="en-US" dirty="0" smtClean="0"/>
              <a:t>Oils</a:t>
            </a:r>
          </a:p>
          <a:p>
            <a:r>
              <a:rPr lang="en-US" dirty="0" smtClean="0"/>
              <a:t>Lard</a:t>
            </a:r>
          </a:p>
          <a:p>
            <a:r>
              <a:rPr lang="en-US" dirty="0" smtClean="0"/>
              <a:t>Fish</a:t>
            </a:r>
          </a:p>
          <a:p>
            <a:r>
              <a:rPr lang="en-US" dirty="0" smtClean="0"/>
              <a:t>grain </a:t>
            </a:r>
            <a:r>
              <a:rPr lang="en-US" dirty="0"/>
              <a:t>products </a:t>
            </a:r>
            <a:endParaRPr lang="en-US" dirty="0" smtClean="0"/>
          </a:p>
          <a:p>
            <a:r>
              <a:rPr lang="en-US" dirty="0" smtClean="0"/>
              <a:t>salad </a:t>
            </a:r>
            <a:r>
              <a:rPr lang="en-US" dirty="0"/>
              <a:t>dressings</a:t>
            </a:r>
          </a:p>
        </p:txBody>
      </p:sp>
    </p:spTree>
    <p:extLst>
      <p:ext uri="{BB962C8B-B14F-4D97-AF65-F5344CB8AC3E}">
        <p14:creationId xmlns:p14="http://schemas.microsoft.com/office/powerpoint/2010/main" val="10082473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Fats</a:t>
            </a:r>
            <a:endParaRPr lang="en-US" dirty="0"/>
          </a:p>
        </p:txBody>
      </p:sp>
      <p:sp>
        <p:nvSpPr>
          <p:cNvPr id="3" name="Content Placeholder 2"/>
          <p:cNvSpPr>
            <a:spLocks noGrp="1"/>
          </p:cNvSpPr>
          <p:nvPr>
            <p:ph idx="1"/>
          </p:nvPr>
        </p:nvSpPr>
        <p:spPr/>
        <p:txBody>
          <a:bodyPr/>
          <a:lstStyle/>
          <a:p>
            <a:r>
              <a:rPr lang="en-US" dirty="0" smtClean="0"/>
              <a:t>There are 3 types of Fats</a:t>
            </a:r>
          </a:p>
          <a:p>
            <a:pPr lvl="1"/>
            <a:r>
              <a:rPr lang="en-US" dirty="0" smtClean="0"/>
              <a:t>Saturated fat</a:t>
            </a:r>
          </a:p>
          <a:p>
            <a:pPr lvl="1"/>
            <a:r>
              <a:rPr lang="en-US" dirty="0"/>
              <a:t>U</a:t>
            </a:r>
            <a:r>
              <a:rPr lang="en-US" dirty="0" smtClean="0"/>
              <a:t>nsaturated fat</a:t>
            </a:r>
          </a:p>
          <a:p>
            <a:pPr lvl="1"/>
            <a:r>
              <a:rPr lang="en-US" dirty="0"/>
              <a:t>T</a:t>
            </a:r>
            <a:r>
              <a:rPr lang="en-US" dirty="0" smtClean="0"/>
              <a:t>rans </a:t>
            </a:r>
            <a:r>
              <a:rPr lang="en-US" dirty="0"/>
              <a:t>fat</a:t>
            </a:r>
          </a:p>
        </p:txBody>
      </p:sp>
    </p:spTree>
    <p:extLst>
      <p:ext uri="{BB962C8B-B14F-4D97-AF65-F5344CB8AC3E}">
        <p14:creationId xmlns:p14="http://schemas.microsoft.com/office/powerpoint/2010/main" val="42932963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Saturated Fat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Solid at </a:t>
            </a:r>
            <a:r>
              <a:rPr lang="en-US" dirty="0"/>
              <a:t>room </a:t>
            </a:r>
            <a:r>
              <a:rPr lang="en-US" dirty="0" smtClean="0"/>
              <a:t>temperature </a:t>
            </a:r>
          </a:p>
          <a:p>
            <a:r>
              <a:rPr lang="en-US" dirty="0"/>
              <a:t>M</a:t>
            </a:r>
            <a:r>
              <a:rPr lang="en-US" dirty="0" smtClean="0"/>
              <a:t>ostly </a:t>
            </a:r>
            <a:r>
              <a:rPr lang="en-US" dirty="0"/>
              <a:t>in animal foods, such as milk, cheese, and meat. </a:t>
            </a:r>
            <a:endParaRPr lang="en-US" dirty="0" smtClean="0"/>
          </a:p>
          <a:p>
            <a:pPr lvl="1"/>
            <a:r>
              <a:rPr lang="en-US" dirty="0" smtClean="0"/>
              <a:t>also </a:t>
            </a:r>
            <a:r>
              <a:rPr lang="en-US" dirty="0"/>
              <a:t>in tropical </a:t>
            </a:r>
            <a:r>
              <a:rPr lang="en-US" dirty="0" smtClean="0"/>
              <a:t>oils</a:t>
            </a:r>
          </a:p>
          <a:p>
            <a:pPr lvl="1"/>
            <a:r>
              <a:rPr lang="en-US" dirty="0" smtClean="0"/>
              <a:t>Foods </a:t>
            </a:r>
            <a:r>
              <a:rPr lang="en-US" dirty="0"/>
              <a:t>made with butter, margarine, or shortening (cakes, cookies, and other desserts) have a lot of saturated fat. </a:t>
            </a:r>
            <a:endParaRPr lang="en-US" dirty="0" smtClean="0"/>
          </a:p>
          <a:p>
            <a:r>
              <a:rPr lang="en-US" dirty="0" smtClean="0"/>
              <a:t>Saturated </a:t>
            </a:r>
            <a:r>
              <a:rPr lang="en-US" dirty="0"/>
              <a:t>fat can raise your cholesterol. </a:t>
            </a:r>
            <a:endParaRPr lang="en-US" dirty="0" smtClean="0"/>
          </a:p>
          <a:p>
            <a:r>
              <a:rPr lang="en-US" dirty="0" smtClean="0"/>
              <a:t>A healthy </a:t>
            </a:r>
            <a:r>
              <a:rPr lang="en-US" dirty="0"/>
              <a:t>diet has less than 10% of daily calories from saturated fat.</a:t>
            </a:r>
          </a:p>
        </p:txBody>
      </p:sp>
    </p:spTree>
    <p:extLst>
      <p:ext uri="{BB962C8B-B14F-4D97-AF65-F5344CB8AC3E}">
        <p14:creationId xmlns:p14="http://schemas.microsoft.com/office/powerpoint/2010/main" val="541432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024744" cy="722864"/>
          </a:xfrm>
        </p:spPr>
        <p:txBody>
          <a:bodyPr/>
          <a:lstStyle/>
          <a:p>
            <a:r>
              <a:rPr lang="en-US" dirty="0" smtClean="0"/>
              <a:t>Unsaturated Fat</a:t>
            </a:r>
            <a:endParaRPr lang="en-US" dirty="0"/>
          </a:p>
        </p:txBody>
      </p:sp>
      <p:sp>
        <p:nvSpPr>
          <p:cNvPr id="3" name="Content Placeholder 2"/>
          <p:cNvSpPr>
            <a:spLocks noGrp="1"/>
          </p:cNvSpPr>
          <p:nvPr>
            <p:ph idx="1"/>
          </p:nvPr>
        </p:nvSpPr>
        <p:spPr>
          <a:xfrm>
            <a:off x="1043492" y="1447800"/>
            <a:ext cx="7033708" cy="4800600"/>
          </a:xfrm>
        </p:spPr>
        <p:txBody>
          <a:bodyPr>
            <a:normAutofit lnSpcReduction="10000"/>
          </a:bodyPr>
          <a:lstStyle/>
          <a:p>
            <a:r>
              <a:rPr lang="en-US" dirty="0" smtClean="0"/>
              <a:t>Liquid </a:t>
            </a:r>
            <a:r>
              <a:rPr lang="en-US" dirty="0"/>
              <a:t>at room temperature</a:t>
            </a:r>
            <a:r>
              <a:rPr lang="en-US" dirty="0" smtClean="0"/>
              <a:t>.</a:t>
            </a:r>
          </a:p>
          <a:p>
            <a:r>
              <a:rPr lang="en-US" dirty="0" smtClean="0"/>
              <a:t>It </a:t>
            </a:r>
            <a:r>
              <a:rPr lang="en-US" dirty="0"/>
              <a:t>is mostly in oils from plants</a:t>
            </a:r>
            <a:r>
              <a:rPr lang="en-US" dirty="0" smtClean="0"/>
              <a:t>.</a:t>
            </a:r>
          </a:p>
          <a:p>
            <a:r>
              <a:rPr lang="en-US" dirty="0" smtClean="0"/>
              <a:t>Can </a:t>
            </a:r>
            <a:r>
              <a:rPr lang="en-US" dirty="0"/>
              <a:t>help </a:t>
            </a:r>
            <a:r>
              <a:rPr lang="en-US" dirty="0" smtClean="0"/>
              <a:t>improve your</a:t>
            </a:r>
            <a:r>
              <a:rPr lang="en-US" dirty="0"/>
              <a:t> cholesterol levels</a:t>
            </a:r>
            <a:r>
              <a:rPr lang="en-US" dirty="0" smtClean="0"/>
              <a:t>.</a:t>
            </a:r>
          </a:p>
          <a:p>
            <a:r>
              <a:rPr lang="en-US" dirty="0" smtClean="0"/>
              <a:t>2 Types:</a:t>
            </a:r>
            <a:endParaRPr lang="en-US" dirty="0"/>
          </a:p>
          <a:p>
            <a:pPr lvl="1"/>
            <a:r>
              <a:rPr lang="en-US" b="1" dirty="0"/>
              <a:t>Monounsaturated fat:</a:t>
            </a:r>
            <a:r>
              <a:rPr lang="en-US" dirty="0"/>
              <a:t> This fat is in avocado, nuts, and vegetable oils, such as canola, olive, and peanut oils. </a:t>
            </a:r>
          </a:p>
          <a:p>
            <a:pPr lvl="1"/>
            <a:r>
              <a:rPr lang="en-US" b="1" dirty="0"/>
              <a:t>Polyunsaturated fat:</a:t>
            </a:r>
            <a:r>
              <a:rPr lang="en-US" dirty="0"/>
              <a:t> This type of fat is mainly in vegetable oils such as safflower, sunflower, sesame, soybean, and corn oils. Polyunsaturated fat is also the main fat found in seafood. </a:t>
            </a:r>
            <a:endParaRPr lang="en-US" dirty="0" smtClean="0"/>
          </a:p>
          <a:p>
            <a:pPr lvl="2"/>
            <a:r>
              <a:rPr lang="en-US" dirty="0" smtClean="0"/>
              <a:t>The </a:t>
            </a:r>
            <a:r>
              <a:rPr lang="en-US" dirty="0"/>
              <a:t>two types of polyunsaturated fats are omega-3 and omega-6 fatty acids.</a:t>
            </a:r>
          </a:p>
          <a:p>
            <a:endParaRPr lang="en-US" dirty="0"/>
          </a:p>
        </p:txBody>
      </p:sp>
    </p:spTree>
    <p:extLst>
      <p:ext uri="{BB962C8B-B14F-4D97-AF65-F5344CB8AC3E}">
        <p14:creationId xmlns:p14="http://schemas.microsoft.com/office/powerpoint/2010/main" val="2018973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024744" cy="1143000"/>
          </a:xfrm>
        </p:spPr>
        <p:txBody>
          <a:bodyPr/>
          <a:lstStyle/>
          <a:p>
            <a:r>
              <a:rPr lang="en-US" dirty="0" smtClean="0"/>
              <a:t>Complete or Incomplete?</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1905000"/>
            <a:ext cx="4219657" cy="3181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14600" y="5486400"/>
            <a:ext cx="4114800" cy="369332"/>
          </a:xfrm>
          <a:prstGeom prst="rect">
            <a:avLst/>
          </a:prstGeom>
          <a:noFill/>
        </p:spPr>
        <p:txBody>
          <a:bodyPr wrap="square" rtlCol="0">
            <a:spAutoFit/>
          </a:bodyPr>
          <a:lstStyle/>
          <a:p>
            <a:r>
              <a:rPr lang="en-US" dirty="0" smtClean="0"/>
              <a:t>complete</a:t>
            </a:r>
            <a:endParaRPr lang="en-US" dirty="0"/>
          </a:p>
        </p:txBody>
      </p:sp>
    </p:spTree>
    <p:extLst>
      <p:ext uri="{BB962C8B-B14F-4D97-AF65-F5344CB8AC3E}">
        <p14:creationId xmlns:p14="http://schemas.microsoft.com/office/powerpoint/2010/main" val="339269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024744" cy="570464"/>
          </a:xfrm>
        </p:spPr>
        <p:txBody>
          <a:bodyPr>
            <a:normAutofit fontScale="90000"/>
          </a:bodyPr>
          <a:lstStyle/>
          <a:p>
            <a:r>
              <a:rPr lang="en-US" dirty="0" smtClean="0"/>
              <a:t>Trans Fat</a:t>
            </a:r>
            <a:endParaRPr lang="en-US" dirty="0"/>
          </a:p>
        </p:txBody>
      </p:sp>
      <p:sp>
        <p:nvSpPr>
          <p:cNvPr id="3" name="Content Placeholder 2"/>
          <p:cNvSpPr>
            <a:spLocks noGrp="1"/>
          </p:cNvSpPr>
          <p:nvPr>
            <p:ph idx="1"/>
          </p:nvPr>
        </p:nvSpPr>
        <p:spPr>
          <a:xfrm>
            <a:off x="1043492" y="1524000"/>
            <a:ext cx="6777317" cy="4308629"/>
          </a:xfrm>
        </p:spPr>
        <p:txBody>
          <a:bodyPr>
            <a:normAutofit fontScale="92500" lnSpcReduction="20000"/>
          </a:bodyPr>
          <a:lstStyle/>
          <a:p>
            <a:r>
              <a:rPr lang="en-US" dirty="0"/>
              <a:t>This is a fat that has been changed by a process called hydrogenation. </a:t>
            </a:r>
            <a:endParaRPr lang="en-US" dirty="0" smtClean="0"/>
          </a:p>
          <a:p>
            <a:r>
              <a:rPr lang="en-US" dirty="0" smtClean="0"/>
              <a:t>Trans </a:t>
            </a:r>
            <a:r>
              <a:rPr lang="en-US" dirty="0"/>
              <a:t>fat can raise your cholesterol, so eat as little trans fat as possible</a:t>
            </a:r>
            <a:r>
              <a:rPr lang="en-US" dirty="0" smtClean="0"/>
              <a:t>.</a:t>
            </a:r>
          </a:p>
          <a:p>
            <a:r>
              <a:rPr lang="en-US" dirty="0" smtClean="0"/>
              <a:t>AHA recommends </a:t>
            </a:r>
            <a:r>
              <a:rPr lang="en-US" dirty="0"/>
              <a:t>that no more than 1 percent of total daily caloric intake </a:t>
            </a:r>
            <a:r>
              <a:rPr lang="en-US"/>
              <a:t>come </a:t>
            </a:r>
            <a:r>
              <a:rPr lang="en-US" smtClean="0"/>
              <a:t>from </a:t>
            </a:r>
            <a:r>
              <a:rPr lang="en-US" dirty="0"/>
              <a:t>trans </a:t>
            </a:r>
            <a:r>
              <a:rPr lang="en-US" dirty="0" smtClean="0"/>
              <a:t>fat</a:t>
            </a:r>
          </a:p>
          <a:p>
            <a:r>
              <a:rPr lang="en-US" dirty="0" smtClean="0"/>
              <a:t>Found in</a:t>
            </a:r>
            <a:r>
              <a:rPr lang="en-US" dirty="0"/>
              <a:t>:</a:t>
            </a:r>
          </a:p>
          <a:p>
            <a:pPr lvl="1"/>
            <a:r>
              <a:rPr lang="en-US" dirty="0"/>
              <a:t>Processed foods.</a:t>
            </a:r>
          </a:p>
          <a:p>
            <a:pPr lvl="1"/>
            <a:r>
              <a:rPr lang="en-US" dirty="0"/>
              <a:t>Snack foods, such as chips and crackers.</a:t>
            </a:r>
          </a:p>
          <a:p>
            <a:pPr lvl="1"/>
            <a:r>
              <a:rPr lang="en-US" dirty="0"/>
              <a:t>Cookies.</a:t>
            </a:r>
          </a:p>
          <a:p>
            <a:pPr lvl="1"/>
            <a:r>
              <a:rPr lang="en-US" dirty="0"/>
              <a:t>Some margarine and salad dressings.</a:t>
            </a:r>
          </a:p>
          <a:p>
            <a:pPr lvl="1"/>
            <a:r>
              <a:rPr lang="en-US" dirty="0"/>
              <a:t>Foods made with shortening and partially hydrogenated oils.</a:t>
            </a:r>
          </a:p>
          <a:p>
            <a:endParaRPr lang="en-US" dirty="0"/>
          </a:p>
        </p:txBody>
      </p:sp>
    </p:spTree>
    <p:extLst>
      <p:ext uri="{BB962C8B-B14F-4D97-AF65-F5344CB8AC3E}">
        <p14:creationId xmlns:p14="http://schemas.microsoft.com/office/powerpoint/2010/main" val="9526385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Worst Trans Fat Offenders</a:t>
            </a:r>
            <a:endParaRPr lang="en-US" dirty="0"/>
          </a:p>
        </p:txBody>
      </p:sp>
      <p:sp>
        <p:nvSpPr>
          <p:cNvPr id="3" name="Content Placeholder 2"/>
          <p:cNvSpPr>
            <a:spLocks noGrp="1"/>
          </p:cNvSpPr>
          <p:nvPr>
            <p:ph idx="1"/>
          </p:nvPr>
        </p:nvSpPr>
        <p:spPr/>
        <p:txBody>
          <a:bodyPr/>
          <a:lstStyle/>
          <a:p>
            <a:r>
              <a:rPr lang="en-US" dirty="0" smtClean="0"/>
              <a:t>Margarine</a:t>
            </a:r>
          </a:p>
          <a:p>
            <a:r>
              <a:rPr lang="en-US" dirty="0" smtClean="0"/>
              <a:t>Shortening</a:t>
            </a:r>
          </a:p>
          <a:p>
            <a:r>
              <a:rPr lang="en-US" dirty="0" smtClean="0"/>
              <a:t>Commercial Baked Goods</a:t>
            </a:r>
          </a:p>
          <a:p>
            <a:r>
              <a:rPr lang="en-US" dirty="0" smtClean="0"/>
              <a:t>Fried and Battered Foods</a:t>
            </a:r>
          </a:p>
          <a:p>
            <a:r>
              <a:rPr lang="en-US" dirty="0" smtClean="0"/>
              <a:t>Coffee Creamers</a:t>
            </a:r>
          </a:p>
          <a:p>
            <a:endParaRPr lang="en-US" dirty="0"/>
          </a:p>
        </p:txBody>
      </p:sp>
    </p:spTree>
    <p:extLst>
      <p:ext uri="{BB962C8B-B14F-4D97-AF65-F5344CB8AC3E}">
        <p14:creationId xmlns:p14="http://schemas.microsoft.com/office/powerpoint/2010/main" val="42065290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024744" cy="722864"/>
          </a:xfrm>
        </p:spPr>
        <p:txBody>
          <a:bodyPr/>
          <a:lstStyle/>
          <a:p>
            <a:r>
              <a:rPr lang="en-US" dirty="0" smtClean="0"/>
              <a:t>Too much fat can lead to…</a:t>
            </a:r>
            <a:endParaRPr lang="en-US" dirty="0"/>
          </a:p>
        </p:txBody>
      </p:sp>
      <p:sp>
        <p:nvSpPr>
          <p:cNvPr id="3" name="Content Placeholder 2"/>
          <p:cNvSpPr>
            <a:spLocks noGrp="1"/>
          </p:cNvSpPr>
          <p:nvPr>
            <p:ph idx="1"/>
          </p:nvPr>
        </p:nvSpPr>
        <p:spPr>
          <a:xfrm>
            <a:off x="609600" y="1371600"/>
            <a:ext cx="5738308" cy="4876800"/>
          </a:xfrm>
        </p:spPr>
        <p:txBody>
          <a:bodyPr>
            <a:normAutofit fontScale="92500" lnSpcReduction="10000"/>
          </a:bodyPr>
          <a:lstStyle/>
          <a:p>
            <a:r>
              <a:rPr lang="en-US" dirty="0" smtClean="0"/>
              <a:t>High Cholesterol  </a:t>
            </a:r>
          </a:p>
          <a:p>
            <a:pPr lvl="1"/>
            <a:r>
              <a:rPr lang="en-US" dirty="0" smtClean="0"/>
              <a:t>A </a:t>
            </a:r>
            <a:r>
              <a:rPr lang="en-US" dirty="0"/>
              <a:t>condition in which you have too much cholesterol in your </a:t>
            </a:r>
            <a:r>
              <a:rPr lang="en-US" dirty="0" smtClean="0"/>
              <a:t>blood (</a:t>
            </a:r>
            <a:r>
              <a:rPr lang="en-US" dirty="0"/>
              <a:t>240 mg/</a:t>
            </a:r>
            <a:r>
              <a:rPr lang="en-US" dirty="0" err="1"/>
              <a:t>dL</a:t>
            </a:r>
            <a:r>
              <a:rPr lang="en-US" dirty="0"/>
              <a:t> and </a:t>
            </a:r>
            <a:r>
              <a:rPr lang="en-US" dirty="0" smtClean="0"/>
              <a:t>above)</a:t>
            </a:r>
          </a:p>
          <a:p>
            <a:pPr lvl="1"/>
            <a:r>
              <a:rPr lang="en-US" dirty="0"/>
              <a:t>G</a:t>
            </a:r>
            <a:r>
              <a:rPr lang="en-US" dirty="0" smtClean="0"/>
              <a:t>reater </a:t>
            </a:r>
            <a:r>
              <a:rPr lang="en-US" dirty="0"/>
              <a:t>chance of getting coronary heart </a:t>
            </a:r>
            <a:r>
              <a:rPr lang="en-US" dirty="0" smtClean="0"/>
              <a:t>disease</a:t>
            </a:r>
          </a:p>
          <a:p>
            <a:endParaRPr lang="en-US" dirty="0" smtClean="0"/>
          </a:p>
          <a:p>
            <a:endParaRPr lang="en-US" dirty="0"/>
          </a:p>
          <a:p>
            <a:r>
              <a:rPr lang="en-US" dirty="0" smtClean="0"/>
              <a:t>Obesity </a:t>
            </a:r>
          </a:p>
          <a:p>
            <a:pPr lvl="1"/>
            <a:r>
              <a:rPr lang="en-US" dirty="0" smtClean="0"/>
              <a:t>A complex </a:t>
            </a:r>
            <a:r>
              <a:rPr lang="en-US" dirty="0"/>
              <a:t>disorder involving an excessive amount of body </a:t>
            </a:r>
            <a:r>
              <a:rPr lang="en-US" dirty="0" smtClean="0"/>
              <a:t>fat</a:t>
            </a:r>
          </a:p>
          <a:p>
            <a:pPr lvl="1"/>
            <a:r>
              <a:rPr lang="en-US" dirty="0"/>
              <a:t>It increases your risk of diseases and health problems such as heart disease, diabetes and high blood pressure</a:t>
            </a:r>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0813" y="2947066"/>
            <a:ext cx="2705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39232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Ways to Avoid Bad Fats</a:t>
            </a:r>
            <a:endParaRPr lang="en-US" dirty="0"/>
          </a:p>
        </p:txBody>
      </p:sp>
      <p:sp>
        <p:nvSpPr>
          <p:cNvPr id="3" name="Content Placeholder 2"/>
          <p:cNvSpPr>
            <a:spLocks noGrp="1"/>
          </p:cNvSpPr>
          <p:nvPr>
            <p:ph idx="1"/>
          </p:nvPr>
        </p:nvSpPr>
        <p:spPr>
          <a:xfrm>
            <a:off x="1043492" y="2323652"/>
            <a:ext cx="6777317" cy="3772348"/>
          </a:xfrm>
        </p:spPr>
        <p:txBody>
          <a:bodyPr>
            <a:normAutofit fontScale="92500"/>
          </a:bodyPr>
          <a:lstStyle/>
          <a:p>
            <a:r>
              <a:rPr lang="en-US" dirty="0" smtClean="0"/>
              <a:t>1</a:t>
            </a:r>
            <a:r>
              <a:rPr lang="en-US" dirty="0"/>
              <a:t>. </a:t>
            </a:r>
            <a:r>
              <a:rPr lang="en-US" dirty="0" smtClean="0"/>
              <a:t>Avoid </a:t>
            </a:r>
            <a:r>
              <a:rPr lang="en-US" dirty="0"/>
              <a:t>packaged foods when </a:t>
            </a:r>
            <a:r>
              <a:rPr lang="en-US" dirty="0" smtClean="0"/>
              <a:t>possible.</a:t>
            </a:r>
          </a:p>
          <a:p>
            <a:pPr lvl="1"/>
            <a:r>
              <a:rPr lang="en-US" dirty="0" smtClean="0"/>
              <a:t>Instead</a:t>
            </a:r>
            <a:r>
              <a:rPr lang="en-US" dirty="0"/>
              <a:t>, choose whole foods, or foods you make at home</a:t>
            </a:r>
            <a:r>
              <a:rPr lang="en-US" dirty="0" smtClean="0"/>
              <a:t>.</a:t>
            </a:r>
          </a:p>
          <a:p>
            <a:r>
              <a:rPr lang="en-US" dirty="0" smtClean="0"/>
              <a:t>2. Eat lean sources of protein, low-fat dairy foods, whole grains, legumes -- such as garbanzo beans and black beans -- and fruits and vegetables.</a:t>
            </a:r>
          </a:p>
          <a:p>
            <a:r>
              <a:rPr lang="en-US" dirty="0" smtClean="0"/>
              <a:t>3. </a:t>
            </a:r>
            <a:r>
              <a:rPr lang="en-US" dirty="0"/>
              <a:t>Use healthy oils such as olive, canola, and sunflower oil, and small amounts of tub margarine for cooking and flavoring foods.</a:t>
            </a:r>
          </a:p>
          <a:p>
            <a:endParaRPr lang="en-US" dirty="0"/>
          </a:p>
        </p:txBody>
      </p:sp>
    </p:spTree>
    <p:extLst>
      <p:ext uri="{BB962C8B-B14F-4D97-AF65-F5344CB8AC3E}">
        <p14:creationId xmlns:p14="http://schemas.microsoft.com/office/powerpoint/2010/main" val="8902826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 This Not That</a:t>
            </a:r>
            <a:endParaRPr lang="en-US" dirty="0"/>
          </a:p>
        </p:txBody>
      </p:sp>
      <p:sp>
        <p:nvSpPr>
          <p:cNvPr id="3" name="Content Placeholder 2"/>
          <p:cNvSpPr>
            <a:spLocks noGrp="1"/>
          </p:cNvSpPr>
          <p:nvPr>
            <p:ph idx="1"/>
          </p:nvPr>
        </p:nvSpPr>
        <p:spPr/>
        <p:txBody>
          <a:bodyPr/>
          <a:lstStyle/>
          <a:p>
            <a:r>
              <a:rPr lang="en-US" dirty="0" smtClean="0">
                <a:hlinkClick r:id="rId2"/>
              </a:rPr>
              <a:t>http://www.eatthis.com/game/</a:t>
            </a:r>
            <a:endParaRPr lang="en-US" dirty="0" smtClean="0"/>
          </a:p>
          <a:p>
            <a:endParaRPr lang="en-US" dirty="0"/>
          </a:p>
        </p:txBody>
      </p:sp>
    </p:spTree>
    <p:extLst>
      <p:ext uri="{BB962C8B-B14F-4D97-AF65-F5344CB8AC3E}">
        <p14:creationId xmlns:p14="http://schemas.microsoft.com/office/powerpoint/2010/main" val="5741693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Favorite Restaurant Items</a:t>
            </a:r>
            <a:endParaRPr lang="en-US" dirty="0"/>
          </a:p>
        </p:txBody>
      </p:sp>
      <p:sp>
        <p:nvSpPr>
          <p:cNvPr id="3" name="Content Placeholder 2"/>
          <p:cNvSpPr>
            <a:spLocks noGrp="1"/>
          </p:cNvSpPr>
          <p:nvPr>
            <p:ph idx="1"/>
          </p:nvPr>
        </p:nvSpPr>
        <p:spPr/>
        <p:txBody>
          <a:bodyPr/>
          <a:lstStyle/>
          <a:p>
            <a:r>
              <a:rPr lang="en-US" dirty="0" smtClean="0">
                <a:hlinkClick r:id="rId2"/>
              </a:rPr>
              <a:t>http://www.eatthis.com/restaurant_guided_search/all/all/all/all</a:t>
            </a:r>
            <a:endParaRPr lang="en-US" dirty="0"/>
          </a:p>
        </p:txBody>
      </p:sp>
    </p:spTree>
    <p:extLst>
      <p:ext uri="{BB962C8B-B14F-4D97-AF65-F5344CB8AC3E}">
        <p14:creationId xmlns:p14="http://schemas.microsoft.com/office/powerpoint/2010/main" val="12023940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133600"/>
            <a:ext cx="7024744" cy="2133600"/>
          </a:xfrm>
        </p:spPr>
        <p:style>
          <a:lnRef idx="0">
            <a:schemeClr val="accent2"/>
          </a:lnRef>
          <a:fillRef idx="3">
            <a:schemeClr val="accent2"/>
          </a:fillRef>
          <a:effectRef idx="3">
            <a:schemeClr val="accent2"/>
          </a:effectRef>
          <a:fontRef idx="minor">
            <a:schemeClr val="lt1"/>
          </a:fontRef>
        </p:style>
        <p:txBody>
          <a:bodyPr>
            <a:normAutofit/>
          </a:bodyPr>
          <a:lstStyle/>
          <a:p>
            <a:r>
              <a:rPr lang="en-US" sz="9600" dirty="0" smtClean="0"/>
              <a:t>OBESITY</a:t>
            </a:r>
            <a:endParaRPr lang="en-US" sz="9600" dirty="0"/>
          </a:p>
        </p:txBody>
      </p:sp>
      <p:sp>
        <p:nvSpPr>
          <p:cNvPr id="3" name="Content Placeholder 2"/>
          <p:cNvSpPr>
            <a:spLocks noGrp="1"/>
          </p:cNvSpPr>
          <p:nvPr>
            <p:ph idx="1"/>
          </p:nvPr>
        </p:nvSpPr>
        <p:spPr>
          <a:xfrm>
            <a:off x="1066800" y="762000"/>
            <a:ext cx="6777317" cy="2098829"/>
          </a:xfrm>
        </p:spPr>
        <p:txBody>
          <a:bodyPr/>
          <a:lstStyle/>
          <a:p>
            <a:pPr lvl="8"/>
            <a:endParaRPr lang="en-US" dirty="0"/>
          </a:p>
        </p:txBody>
      </p:sp>
      <p:sp>
        <p:nvSpPr>
          <p:cNvPr id="4" name="AutoShape 2" descr="data:image/jpeg;base64,/9j/4AAQSkZJRgABAQAAAQABAAD/2wCEAAkGBxQSERUUExMWFhUXGRwZGRgYGBsbHRsdGSAfGB4YGCIYHCggGh8lHh4cIjIkKCorLi4uGiAzODMsNygtLisBCgoKDg0OGxAQGywmICY3LDQsLCwsLCwsNC4sNCs0LDQsLCwsNyw0LDQsLTQsLCwsLCwsLCwsLywsLCwsLCwsLP/AABEIAOEA4QMBIgACEQEDEQH/xAAcAAEAAwEBAQEBAAAAAAAAAAAABQYHBAMCAQj/xABDEAACAQMCAwYDBwEECQQDAAABAgMABBESIQUGMQcTIkFRYTJxgRQjQlKRobHBFSRikhYzU4Ki0eHw8UNEc7MXJTT/xAAaAQEAAwEBAQAAAAAAAAAAAAAAAQIDBQQG/8QAMBEAAgECAwUGBgMBAAAAAAAAAAECAxESITEEBRMiQVFhcbHB8CQyM4GRodHh8SP/2gAMAwEAAhEDEQA/ANxpSlAKUpQClKUApSlAK/GYAEk4A3JNftRnNCk2VyFBLGGQADqTpPT3oDOuJ85T3tyI7a4FrbAgBgAZZxqKs0RYFQMDw9c5ByMio25mByElkcd4QUuZ9EurGsGJZ3UOMk5GVYA46qDXxyxwMSEWqSKrR+Ixh2VlYqNUkD4OkEENpORuw23zo9tybEUhFy73DQjSrFmUYByCyq2knGAfI46CqZskyW75ZDyd6kl3alQCveM7KWxqKxyEsIycbZZt66eFc3XdvqeK7knXSSiXag6yuNUalCCkqkjKnqDqGRWyRcvWqyGRbeJXZdJYIoJU7YOBuMVGcwcpRzCEwLHFJHNFJq07aYzgqANslCV/8CpsLnP2f86DiCOrosdxHpLIralKOAySISNwQffFW6sJ4DYNY8VsnOpDK0sXdsMnu+9kVMk9MqFI9lrdqlMgUpSpApSlAKUpQClKUApSlAKUpQClKUApSlAKUpQClKUApSlAfMjYBPoM/pVHbjFze2DXKtDbW7CTIkVnZoRldRIdRGx9N+tXiRAwIIyCMEeoNZzLy7xGyge3tFgubclu7EjvHJEh8WjKYDjPuOnnnaGCP7K+HkhbooxCRunifdWXDIFAwGykjeJv+VTknPbqwDLbAk/B3rkYzpAMoj7lWPoT1IHnXr2SyrJwtI2UZjLxSId91JUhwfPHkfKuy/5Ks1+9HeRCNJBpjdgoRxl1C76QcZwuKhaEnQnN0bRqyRuWJdWUlFEZjbu3Erlu7XDbDBOrG2d6/eDc1JO7JhNSkbRyCTqcZIwrY9SAR132qhcBsoo4+D/GqziZVZTgI5PexsdQ0sQNQAYE75FXXhvI8cUlu5nnk+ztI0YcpgNLnUx0oGPU+eN+lMwVTn+yduJ2rxaXk79FQSaggKJq0kqDhd85GTliPKrpy7zC800trcRdzcwhWIDakkRthJETgkZ2OQMZFUvmCEDi8duJ2ziW4AWORmVp9MeMxnK+ENhh0Gc9QasfCLO4fiQm8SwQ2/2clwQZZMgkgMASox8R652otQXKlKVYgUpSgFKUoBSlKAUpSgFKUoBSlKAUpSgFKUoBSlQ3MnMCWidO8mYHuoFI1yEeSj26k0BM1U+O9oFpbuYlL3E4z9zApkYH0bGy/U1Sr7iF/Pf29rxN3tYbpT3aWzAZYEeCR8ahscEA43FafwXgVvaJot4ljHmQPEx9WY7sfcmoBV0ueNXUeVit7HLHHeEyyaT0yF8Kn57+wxvzR8uccQll4rE5ONngGBjrj0rQ6UsDK+Try44fxOS1v+6H2v7yOWNdKPIM5HkAxGfLqBvuK0jjMSvbyqzMqlGBZASwBByVABJP0qP5s5Xh4hEI5cqVYMki41oQc5Un+Kgrnjd/YR93LaveY8MU8OCXIGxnQ4KH1IyD5elNAQHD4InuIVPErm97mZGijiWNgCF/9TSvgCAkHURscda0Dm3jqWNpLcMRlVOgH8Tn4VHmcnH0zWcPeXwlka2h4g8jBSJCscUesElg0bjBToB54zv5138K5a4jxC7juOKaY4IcNHbqdiwOckDO225JJPQYFRck5uVez6S8hlub+W4hubkkkxS6Do20hgAQBtsvpjO9SknI/EYVVbTi8uleizqr7DoM4z+taLSpsQZz3HMUXSWyuAD0KFS3ljbSAPPrn59Kk35qvbeMNecNc7kM1s4lCgfiK7MM/WrnSlgQHL3OVnetohm+9AyYnBSQD3VgD6dM9RU/UFxzlG0umEkkWmYfDNGSkqkdCGXBOPQ5FVu/5rm4TMkV/KLmOUkRPEmJwB5yoo0sBkDUu5P4aA0GlcvDOIxXESywuskbDIZT/wB4PtXVUgUpSgFKUoBSlKAUpSgFKUoBSlfE0oVSzHCqCST5AbkmgIvmDjP2cIkaiW4lOmKLUFLEbsxO+FVcsT7Y6kVGcs8pGGeS7upftF3Jka8YWNPKOJSToHr618cpBbyVuJ4OmRO6twy6SkSk6mwfORstnzXT6VbagFL7V+Avc2JeEH7RbnvYtIJbK9VXG+SB+oFTXKXHFvLKG4BHjQatx4WGzA+hBBqK5j5vkWc2dhB9puwAXycRQhujTN++kb1D2PZVG8rTXsxl1uZGgjBjg1tjJ05JPQeYzjfNAT/M3N0EUEhhurfvl6IZV3KkMUOM6dQBGcbZqN7Pua7jiDljHpt449LuykF5ieidNlXrt1NT8fKViq6RZwAendr5belR/ZqoTh8S6Sp1ygjY7h2z8JIA286Z3Ba6UpUgUpSgFKUoCnc3c3m1ura2UBXlli3f4WiZisuD5MoA/wAwqR5P5pTiMcksUbrGsjRo7YxIF6uuPKoPtP4XDcycOhmXV3lyU8JIbQY2ZwCCCFOlQ3tXl/8AiS0TJguLyA5yvdznC+wBByPnk+9QC6cY4pHawPPM2mOMamP9B6k9MVQezO0mvbmbit0uO88Nqp30R5O6/lyMDbqdR86i+0Xk7ikyxQxyNd2saqxR3SN3ZTghyMa8jz2x8wKvHKPNEM/92MZtriJQGtmGNIH+zOMOo9RTqD9v+BG2aW6sE++bDPBqKxzY67YISTHRgPIA7VI8ucdjvYRLGGUglXjcYeNxsUceRH79alaqXMXDVtJW4nAjawB9pjQnE0Q2LFemtB4gcZIUjzoC20rzgmDqrqcqwDA+oO4P6V6VIFKUoBSlKAUpSgFKUoBVR7TbhvsX2eMnvbt1t1A6kSHx/QJqJ9qt1VKRluOMqucizg16diBJOSoPqCEU/wCaoYLPZ2yxRpGgAVFCgAY2Ax5VBc28SkBhtLd9FxcsQHADd3Gm8kuD548I2xqYelWOqhwG2Wbit7dHOYglqmfIACVyN/NmA/3akE5wHgcdpHpTxO28krbvK3m8h8yf28qk6UoBVO7K4tFiVKhStxcAgY8pWG+PParjVJ7K5sxXg28N9cDbz8ecn9agF2pSlSBSlKAUpSgKhzJofivDELDUnfy6cHfCBAcjp8R+f0q31THgL8wB8ZEVljr0Mkh/nH7Vc6gCq/zTy8JwJ4cJeQ+KGXpuN+7f8yN0IPrkVYKVIIvlrjK3ltHOoK6shlPVHUlXQ+4YEVJuoIIIyDsRVM4HC9rxa5gVMW1wn2lCOgkyEkHXz2bHvV0oCp8iTvGbmxkOTaSARn1gkBaL/KAU/wByrZVZ4naGHiUF0pwsym2lHqd5Im6+RDL/ALwqzUApSlAKUpQClKUApSlAKpPILd9d8UuCysftPcKR5JAowv0Ln659qupOKrnZ9w5IbGMqDmXMzk/EzSnVqb3wR+lQCxsPeqt2fkyJdXBzie6lZcnPhQ90MenwdKtDjII9ay/ljtC4fY2i28krmaNpAyIjOxJkfzUacnrjI6igNSpWd3PasgPgsLxtiwLIsYKrjUw1N0BYD6iuk9ocmZFHC7wukndlfuxuQCufHtkEY6j3pcF7qk9mhXXxJVz4b+bOcZycHyAHXNcUfaFcumteHaVwzZe4iACxtodjjJ8J2O21ffZRdmSTiZYoWN65IRtQGVUbEqCRtjON8GgNApSlSBSlKAUpSgKPykDLxfikzZGgxW6jywq68/PJq8VjfA+a78zXUtrFbNDNPJKGlYxkpH3cGwUE/l3OepqZg7SLpSRNw/Vjf7iZW2y6g+LH+zf/AC1FwaXSqQnaXAFVpLW8jVhkEw5G5wvwsfi8vWuvhnaNw+ebuRP3c2QO7mR4myei+MAZ9qXB8c9x9zLZ34/9vMEf07u5xC2d/Jih+lW8GojmO0S7sp48LIrxsAMggsBkbj0YA/So7s14095w2CWUfeAGN+m7RkoW22GcZ29aA+u0a112EjhNTwFZ0A66oWD7emwNWOCTUqt0yAf13qL5vUGwuwTgGCXfrjwHevfl6dXtIHQ5UxIQemRpFASFKUqQKUpQClKUAqN45x63s013Eqxg9AerH0UDdj7CvrmCeWO1meHHerGzJqBIyATnA3Py8+lZAl3eSzwcRktYz0AkacLgyr3UYWOTaPDMrgDcnqfSG7EpNkxzB2nyShorOzZlZZV7yYlM6Fy4VAC2QDnfB36VoPKd0JbG2dejQoR/lArJZmvTdyJ/Z0krCVbiVVlQBkkge1bcNgCRl1gb4xVh5Z5gu7OzMH9mSn7Nq1fexKsce8qqCXLOQhAyBvioTBpxONzWMW9qkMtwugd/BLcZkVADJGWjvo9ZXdthgdasF5zbxGRZF+wW0a90HbvroHMcmVD+FcafU9PcVT2lvI44plspu9iVrWd1KvG6Rh4gWUHWHUMNLbggnrkYNhIs1tw9Qxt59QPed2PDkiO9SSILq17AmJGyPyjb04uJXTGJy7MrNw/vCfSbhsuWbYjLHIHyFV/iPObF0xaTq5jtVBZcZe1k73WAATjcjHvUzPFfXFtHeQ2YkjkNxpiWbLd3eeE6gUHwnxdds7gb1CaehLi1qj8YlZ5IgF7s3Nwnw7aLq1+0YPoNQz1r27KLoR8WvYQRiWGGXC/DqCKzYx7yGo/icXES8KT28EWO7fxyajlInt2Z+7G+VOceRAwTvUZYm+i4l9ohhgV4YEjZmJ0FQmkOQNLEkJ5dKjErmnBqWvhdn3H9CUqi8scw8VuYY5jZ2pjlUMrCd0Kg+bKY2J+QIrm4/wA08RtYpZJFsgY1z3a985z5Lq8I6b5wOtXckjOMJSySNDpWUPz3xbvhCttaSO3iGlnA0Z05Yuwxvj1617ydpF7FLPHNYRlocDCTgAE77s43BHngb7Ui8WgnFw+bLxNQqL5pvBDZ3EhIAWJzk7b4OOm/WqZddpE6mLFkoWTA8dwAwY5OMKhBGB1BPXyqs898w8QvbZ7cQwrGxyxjdi5AOQo1AD3z5+3nrwqlsosx4sO1HjyPw0W0VoJCzm6ygCnIQNJbkA77HBJOKk7OZ0JMgVmMNoxLqVIE93MoH3m4Ko+OgPXFVrv7trS1aN4N5ISsWJBpKlNLsTt1jUn2Lda67YcSt1UCG3mQRW8QyWAxbOXjbIIycnf1FZqlPsZZ1IdqJe5kZrFcPkiKxA8f4oLoxZP4vma8LiwSfiS96odPt94NLxgqVW3jY6tsbONs+5FRsXGLpAitZ6SoUfduhDhLhbjbJyMgOuD6g1+/293MsclxDda5TfOqABmC3WgAowOPBoII6jUNqOnKOqf4JU4vRoj+E8GlT7M0E0lrHJb2zSyJcFQhlL6pXXOCDpxg4GfnWv8AZdZrHw2HQ2rWXkLfmLO3iHzGKyC25itQgnu+HSTqVSIszqIwkfhUBPxOoGMnqc/DnFf0Fw7T3UehNCaV0pjGkY2XA6YqLNak3T0K52pcTEHC7j80qGFABklpfAAMfOo/lfn7hqQxW5uVR4kWMh1aPdRpONYHmK8u126EP9nzEHEd4pOFLELofUQANzjf6VlHL/E7VVWOfHd6lL64GfUwgeNj7YfQf+lQ2D+k7a4SRQ8bK6noykEH5EV61/NFnxCG3QTWtzPbSfZ0JWIHQbjIEmtWyChXBB2GRVtse2d4iyzIlwi9JIw0TEbYLK+Rk7k7imImxtVK5OE363EMcyBgsihgGGDg77g9K66sQKUpQHJxZcwSgZyY3G2x+E9MdDWA2FyZODo7OzaWjBGR1SZRk/IfWv6IYZrBbOyA+1WRVfupnQqoxlWOtTgdMAjp6VjXySZ0N3JynKCdrpmgdnz6rq6YnOmK3jB88L3jDP8Amry5luPsvEHuBloWhCXcYyTo30zAfiK+IELuQalOzzl0WkBbXIxm0kiRtWnTkAKTv0x1rg53kCXHTdowffYkY96OWGCZNOiq+0zg+t/MonDb2OQxKxEsUHeWMhXUe8tbgExSDHiyrAA+mCa7eHcXcRx6mLicGN2GyO1sSqXEWOqugCsRjdF2qQ4DwS3jvYpkhCvqGT6Ekg6R0GQd/c1cefQFtVxgYkGBsPwtt7VVzxQbLQ2WVLaYRb1Zl96dV7bg5JEcpxnb8A39fOtO7MkA4bEAQfFL8KFACZHJAB6AHb6VnZ4QLqRPFIjjIDRsUI1YyCQemwrWOVeEC0tIoAzvpBJaQ5YliWOT8yajZ+023unGSXff9JehDc6IO9jJP4G8um/Ws94hIyXFywye8tkxj/BrG2fPf96u3P0xE0foFyf1qrXthBcFGcNqVca1Yg4J6HB61nN87PXs1KT2eD19v+S/dmrZ4VZkf7Ff4qq9pMukz+EMrGNCOvxFU3/X9quXJFuI7GJF+FQQPkGNU/ma1ElzMsgHdl99Q+RH771rVfKjwbFSfGqRetmv2R/CERuLIDuDDHsfdzkfsKheaLFbnifEYnJAJi6dfCAflVn5d4NBFfwtEN8YJ3xgZwOuOtQnGYscavtiPDG3p1HX36VvsSUqiT95Hl3veEV+f2R/FdFvBCuDiOSNV6k/l8vbJqVkx3bkEjCt89gcGq3zrcaUhHUmVSM5/DVzteAz3McgRdIMZIZgcHUCBp9fOu1iUXJdlj53C2ovtuVa1Xu4uHruQWX/AOtjv61Y3kOfL5Zrjh5UuolhknYd2hxGqoVbJUoNWWJ6e1XPg3LfexyLPGVJACMcgg+oFZxqRhG79O4vKnKcrL3qU52OR036Y/rURxAZvoc7iKB3YHO2o9dtt8Crjf8ABo7cBe9Ek2fEB0X9fPptUdacsLeS6wCJEXOVdl2ByEbSRnJrSpJSimtFYpTi4ys9WVB7RhbwuY1e3gaOSYa/jkkOY4FxliWJ9MYIzWl3fOl7G9wn2S2AtUWSVjcMFCOCyqCYh48DOPcetUm3tZllTSIGgWdp9D6lPe6dKNLpB1hCBhcDpXTbTyyQtbyWk8ss0/f3bo0Z77Tl1ijBf/V7Ipz0UHbfbmVqdTE7p/0joUakMOT/ANZ1cwcfmvru0SaHuVhQ3BCyB9XejTGTp6DGo4O+/lUdzFAWtpwuMlcDHuR613QWcxknnnjKzysC648MQXZYlPmFG2fM16XfDWlglwDpAAZvy5IIz+1e6jTw0Wnq/U8dapiqprRehxccSPuFSQfE0abYBJyPb23riuLH7dewWESDTqWW4YYBVFyCu+26t886a5uM98zI0iRiKFhKWEhPwg4BBUb5NXPsI4Q3dT30hJa4bSuobhYycnJ3OWP/AAisNqnblS18l/pts0LvE3p6mqIoAAAwBsBX7SleI9opSlAKyHnG3e241r0gRXkYCvvgSRjBBx5lRWvVWO0XgZu7FwhxNERNEf8AHHuAfYjI+tVnHErGtCpw6in2Epy6CLdATnGapHaMNFyr75MYOMZxpJ2/r+tTnZfx37ZYJIfiB0uPysAMiq7z5J/fGU+IFV23223+XyrCt9NHW3Zntsmu9npy3J3k0bYwNYz/AEqd7SVzDF7PnH0NQ/BdPfRAbAuM4zjbcfXIqc7QVHdREj8ZH6j/AKVSP02b1X8bTfj6lM5cbM8YbzIzj59a1uLoMdMVkXDR48jGfatV4XIWiUnfbr8tqtszyaMt9xvKMikc/wAmZwBuQm/t5+XSq/aJt4tgN+lSvODg3cgJyCQPlgDaoxZ8bDy8v6GsZvnZ1Nli1s8EuxGk8qtm1j9sj9CaqHF0VppdQ6uc79Mf+Kt/KqkWyZGCSxx9TVDvpPvZG6Zdsn61tUfJE5exRvtFVr3mSfKDRtcqFXYKxB9xt/Gf2quc0NnjlwfJYI1O/wAyNvrU5yldEXaADYhlP6Zz+oqL5x4do4vK+c97BG49tLFCPfoDXq3fnNePoc/fyak/BeZVObYS4gAGfvlB2z19a0qw5nMNvHGoLuMhi+cKBsAMHfbFZjzSGae0QdDJkgZ8iMfPzrTeW+X45dLMxbGS6Yxg+QJzn9t8GunU4eKTn0t5HAp48MVHv8yD4vxAzTl/U9NWoDbGR+lTlpzW8EIUgyuCSWc9B5AYGT9fWufj3BIbckmfDblU0EnBzgEjy8smoJNTsFBGpiFAPkTtv6Vso06kVlkjJynTk882SfMXFkuNEioUk06X9M+x8/8AxXTy9zIbeIJo1DUSfFjY42G3Xz3rj4nwaWBiDGWAXOpQSuPf0IrjsLYysqKpOpgMgZxk43+XX6VOCnKnboRiqRqX6nfzLxDv5tSFimBgEYx6getevJ9/FbmR5dOwynhyxO4wp8tuvzry4ry5PCWOnMaDOsEDI9gT19q8eXuGi4nWN9QTDE4xnYZ222qP+bpWTyJ51Vu1mTPHOY1uYR3bOjj4o98MD6lfT396+rbme2gHdJCxQga223OMHIPWo2/5WmiaQqpaNcnUSB4Tv59SB1qqcZvBAhdh4V3AyNyfKqqnRcNclnqWdSqpaZ+B989X5v7iLh9oqjvWVlZU0aF8w4HxYxqz7e9bPwXh4t7eKFekaKmcYzpGM/U7/Ws87FeCBo5OIyIRNOzKmrosYP4M+TEdfYVqFcqcsUrr7HSpxwxsxSlKqXFKUoBSlKAzBY/7F4o7BStjeHU+B4IXJUByfwjUcEYxh19Nvbnof3s4Xqikn1Pr+n8VfOM8MjuoJIJRlJFKkfPz+YO9YXHfT20os7/ImjAjidukqDIUg+ft8wDuKwrp4TpbqqRhtHM7XTRcuVgftEAAGNWd/kTn2NWnn0f3dd8DvBn9GxVc5GlJulBH4WI29tjv7ZFWLtBQG1BJ6SDA9cgjH6ZP0NZw+kz37U/j6afvUo3D5MSKdhWsWIHdrjoRn9d6yXh4BbxYAGTWqcGm1wI3qP4ps3UrvpfKzPeZ7dvtUpO2WPl5bf0qOhssnrmpLmiIm8l3ONQ/gdPr/FcBgPeqgJxqH81jJczOpQk+DHPovI1HhMRSFQeoFZncRli+rqWP038q1Yr4ce1ZXKcHHua9FdZJHI3VJuU5eHqdXKygXcY3zny9gdjX5z5CE4rHISfHakHrhRG+cg9BnWf8tfnLch+2RD1Y9Pkc/Q1wduVgJZbfLsuIZjpUZzh4QdX+Hf8AYVpsk8PN2M8+/IYppPqvVlQhuTd8UUpvFCDhvw9NzkdctjGfStFseJPCjBCFLY8WN9vIZpyFyfGkenDd1udR6ufh6gdBXRxbgbQZJZSp2AzufpXWpuN3Gerzf8fY+bmpWUo6I5eKcZ7+ECVQZFPhceh6hgNjmvrlrjUcDESBNAUkHu8uT1wG/wCdOWuAG4YtIGEQyAQQMnpjHWnGOC9yVTWmpjgL0xv8RJG2a2fCzpGS4mVQluK80RTW7qBIhZTg7fodJ6GoXlfixte8JLFSPCgXZm8iT+HFWP8A0XSW2iDYSRdy0eDqG+x/NkYqE5W4ZHLK6yMfuzq042Kj837bVnB0uHJLTqaTVXHFvXoffF+YFubXS4KS6ho05wcEZJ/LtnrXHytxwWzOZCxVl8KjfxZ8s+ePcdKneaobdYu9SKNzLtrB2GB1AFUK/vUiGuRhGoO5Y9SN8Dzq9NU5UmrWXeZ1HONRO92WrjPNqvay9/GyYGpdGT0/NvVK5M4FJxq57+UFbGFsd2f/AFGG+g469QWOdug6mvLl3l+fjkwkJMVlG2DnOZMEEqANifLV+HOOtbtY2ccMaxxIqIowqqMAD2xXPq1U+WHy+f8AR7qVNrmnqekMQVQqgBQMADYADoBX3SlYm4pSlAKUpQClKUAqB5v5Vh4hAY5RhxvHKPijbqGU/PqPOp6lAZVy0s3DruJOIr8SlUuI8tET8I70n4CRvvtVs5+lBtFIIIMi4I3B2Y9fpVluIFdWR1DKwIKkZBB6gg1lfNPJt5Zox4dI0lpnU1mxLFd84hyDt54yD8+lZShaDUT2UtqbrwqVXe1vwcFkuphvgbZrUuWsfZ1AbVjIrF+A8fjmGPglUlWR9mBX261qvI94GjKeY3rChyyszr70arUOJB3RB8z5W4k9WOflgCoK2usSqxznUP2PSp3nlNNzkZyygn09P4FVZYmJAx1wRg9Pf/pWVR2kz3bHFSoRb7EbTA4KgjoRn/vNZxex63YjYamxv0yfM/vWhcPOYUI/KP4rPJ5SrMM7AkDYepz+9emtojjbtTU5296n1yvbZv4z6Kzf0rw7X2Imj8BZfsl1qYEjSA0J1H2BA+eakOTz/fBn8jD+DXH2wqcqfJrK9Xz+ICNwNh1wpPpsamhlEz3s26yT7F6nRwvjTQRaYwMnfUST8tIzgV+XnGpJkCSBWwdmxhvltt+3lXByBNFMkLucKEDfEAMjbfPXepvmO4tZImMOkyltzggnHU+Q3/eu3y41y69T5jmwPPToRKXsiRlIpMFz4sHcnoMee+w2rl4lfTS/dzOxZCcBhg+/kPL1qQ5au7aN2eePxr4kbcg42wqjbI65966uZb+KdleJMP8AiJXBPkAd99q0vapbD9zO14XxfYjjx+YFGiyiRoEC/hGNsnbBJO9csTSDUwY65M5K9W1npt6mrFwXiNrb2xEqnMjYYbsWH5iPwj2FV3i/Eu4E08IGIlZo13GCAdJIOT1361GJK9o6fsnC3bm1/RycW4vHaxAzHB3wmMsTnyHl86i+S+TW4y/2u7bTbqxCxqGXUPQHppPmQST7VL9n/If21I+IXsxuO9XVoYHfc/6wk74OdgAPpWwQxKihVUKoGAAMAAeQA6VzqteVXXJdh0KVBU/E87O0SJAkahVUYCgYA/SvelKxNhSlKAUpSgFKUoBSlKAUpSgFKUoCnc8dn0HEPvATDcqPDMg8+o1jbVj55HrVQ5L4lNYcRSyvoyryDTHKmSkhO43wME4P164rYKz3tmhkS0jvIj47SVJBn0LAZ/gH2Jqkoq9zelVlFSgnk0fvaDDiZWGRlRn6EgVXuHyF2GrGM1Y+ebsvHBIuCJI85B65wdv1/eqpbyHKgeTZOMn614quVRn1GwXlskTYrFcRKB+UVml5gM4PUOds+5rSeGLiFOvwjrWacWTTLJg/jbH6k+db1/lRy91/UmvfUk+S2zdjGPhbPrj/AJ1z9rCyGe1CAnMF8OmRqMBwSPln9a/eQRm79cI2fbOP+dffPl4i8SiUk6hYXhIHkGUHP/Aamj8hhvdW2i3cvUqHIFlNNZq0SPIoLAnYHqT01b71PXXDpokV3iYBmwPXO+xA3Gd64OxTSIkZ3AEYkzqODnV0HqBvWjf6XWpIGsgfmKtj9tx+ldmNWcYxUY3Vl5HzcqUG5NytmzP7m1cOEYMpGDpYEHfoTViteXWnthKue8LeFTsNOdOfn1NQSXBWcusmoq2zb/r4vb1qwXPPDh00RjRp8QYHJY+hGwA+W9b1eK7YDClw1dzK3fQGOUxuQSvXHi/cV7838Imt+HyyEKR3TA4BJQFfx7bdevkcV0cN4qIJzIsShSxypwxCnJ8Jxt1pz5ziJOHXcZj0600Ic5+LA8X/AEqm0SqKOSytmaUI0283nfIn+yBs8HtfFq8LD5AOwC/QbfSrjVT7Kh/+otPCV+76Hz3PiHs3Uexq2VyVodMUpSpApSlAKUpQClKUApSlAKUpQClKUAqE514Ubrh9zAMapImC5/MN16e4FTdfhFAZTb3X2jgtnMx8cX3LgbY0ZXffY+FT9aibQjWMeXTfzHlUnyzbOlvxe3KhViuSw6H4iHx8sYP1xUSYdhjb1IG/7V4K6tK59XueeLZnF9G0a9y9n7NHkY29c+ZxVJ5iYG4lA/Mf+/1q3cpz6rcDPwnH8H+tUTiClZZA251HbzG52rWq+RHh2GFtpqX93ZI9n6lbphgeJDv59QRprxvikvG7wuqlIOHlGDL1D5Zs+ZGDj9qcmJqvE3xgMceu2MV98rabvivFn8bJoW2OpQAMagyjB3Gc9d9/lVqHynn3uviL9yM87P8AS1oo8ROps9evt9MfvV/k5YY2qSxhmZiPB18Bzg/Pp+prPeQZXt5ZoQSO4kOk9GG5Q9emQB+ta1fc5Lq0IrMmkgsDpbJHVfTG9dqnOo6cOGvaPmJwp8SeN+2VawsTI5j1IjDPx+HcbafnmrdxXlMMkWhkjKLiQnO/+Lbqc/zVU4TeiKUO6d4AScE9T1B+YO9TA5ud2YSorRMpUp6em/mfKtayquScOhSk6Si1LqRltwOeXWYgsiK2nUCBn3w2+K8+1XlrueHNJFgqoXvAW9x4kz558q9OA8RSCbWyM2B4Qpxg/wCL1qD7WOY5Z7QoNOguracZO2SAD5748qy2p1bO2ljTZ+FdX1uajyBB3fDLNCMEQpnBz5VP1GcsWvdWdvH+WJB/wipOuadEUpSgFKUoBSlKAUpSgFKUoBSlKAUpSgFKUoCjcx8mXD3E09lcrCZ1USxtGCrldg2eoOPbyFVZezjiasR9siZc53BH06HFbFWB/wCkdlJNM/En4j3olkwqOyxhVYqEQRlThQB71SUYvU1p1qkMoSa8GfvHbbi3CzEi8SRu81EICBgruQAwOrPQb9SBX5Y8J4lOv2iO+VhJL3bOY2RkZupbUnhGMDO/xCviPj3AI5Q4gvHYbnvG1Aqx8SOJJCGQ5yc5+dWmPtn4akYjWCUIBp0hY9IUbY+PGMeVRZEKpNNtN56lNtuRJhxKG0luyzSI7SNBIzMiD8+o7avf9K0PsT4UIbW4YFm1XMiqxx4ki+7VhjbfBqEte1/hkKsLe0ePIbGlIlBPlnS2fSrf2RRaeD2ufxKW/wAzFv61MUuhRtvUonE+RZZeOXSRXQgMkf2lCF6hzoK4zvpYbn/EK47jkW7iukt5OJqheIsHYMqsdWO7XJwW6H1q99pUF5HLbXljGHlj1xvhNbaHGcYyMrlR7jNUG87QOLsCZrCNkVlGGtZDgjHw5bqaticck2RhTzaPblPkm9uXnzeSLBExjSTSfvSAQWjDfhB/F5+9QHDLmU5E98LeTUyFZrdyq6To1a1Gn4sj0yKu57VLuNSj8MkJVTuqSqpO+MDQcDGKrljz3BE0R/sphgDSBLI3hRmk2EgwfE7Nnz2ydhUqrNaSf5ZV0oPVL8HbbcK4qsZkhjtrpMZWWKTOrf8AKCDn22qB4twfil1CqS2MylpM6lQjG2NJXcjqDqJA2PpWg9ld6Z728mhgngtJlVwsmSpl1HWyE7DI8ht+grUKu61SSs5FVRhF3SPCxhKRIhOSqqCT54GM170pVDQUpSgFKUoBSlKAUpSgFKUoBSlKAUpSgFKUoBVb5o/1L/J6UqGDMbn4voP4rzi6/Q0pVCQnWtj5Z/8A5IP/AI1/ilKtEMk6+X6UpViD9bpUe/xL8jX7SgOy3+EV6UpQClKUApSlAKUpQClKUApSl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2672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38436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Obesity?</a:t>
            </a:r>
            <a:endParaRPr lang="en-US" dirty="0"/>
          </a:p>
        </p:txBody>
      </p:sp>
      <p:sp>
        <p:nvSpPr>
          <p:cNvPr id="3" name="Content Placeholder 2"/>
          <p:cNvSpPr>
            <a:spLocks noGrp="1"/>
          </p:cNvSpPr>
          <p:nvPr>
            <p:ph idx="1"/>
          </p:nvPr>
        </p:nvSpPr>
        <p:spPr/>
        <p:txBody>
          <a:bodyPr/>
          <a:lstStyle/>
          <a:p>
            <a:r>
              <a:rPr lang="en-US" dirty="0"/>
              <a:t>Obesity is a condition that is associated with having an excess of body fat, defined by genetic and environmental factors that are difficult to control when dieting. </a:t>
            </a:r>
            <a:endParaRPr lang="en-US" dirty="0" smtClean="0"/>
          </a:p>
          <a:p>
            <a:r>
              <a:rPr lang="en-US" dirty="0" smtClean="0"/>
              <a:t>Obesity </a:t>
            </a:r>
            <a:r>
              <a:rPr lang="en-US" dirty="0"/>
              <a:t>is classified as having a Body Mass Index (BMI) of 30 or greater</a:t>
            </a:r>
          </a:p>
        </p:txBody>
      </p:sp>
    </p:spTree>
    <p:extLst>
      <p:ext uri="{BB962C8B-B14F-4D97-AF65-F5344CB8AC3E}">
        <p14:creationId xmlns:p14="http://schemas.microsoft.com/office/powerpoint/2010/main" val="5844126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1166310" cy="722864"/>
          </a:xfrm>
        </p:spPr>
        <p:txBody>
          <a:bodyPr/>
          <a:lstStyle/>
          <a:p>
            <a:r>
              <a:rPr lang="en-US" dirty="0" smtClean="0"/>
              <a:t>BMI</a:t>
            </a:r>
            <a:endParaRPr lang="en-US" dirty="0"/>
          </a:p>
        </p:txBody>
      </p:sp>
      <p:sp>
        <p:nvSpPr>
          <p:cNvPr id="3" name="Content Placeholder 2"/>
          <p:cNvSpPr>
            <a:spLocks noGrp="1"/>
          </p:cNvSpPr>
          <p:nvPr>
            <p:ph idx="1"/>
          </p:nvPr>
        </p:nvSpPr>
        <p:spPr>
          <a:xfrm>
            <a:off x="1043492" y="1219200"/>
            <a:ext cx="6777317" cy="4613429"/>
          </a:xfrm>
        </p:spPr>
        <p:txBody>
          <a:bodyPr/>
          <a:lstStyle/>
          <a:p>
            <a:r>
              <a:rPr lang="en-US" dirty="0"/>
              <a:t>Body Mass Index (BMI) is a number calculated from a person's weight and height. BMI is a fairly reliable indicator of body fatness for most </a:t>
            </a:r>
            <a:r>
              <a:rPr lang="en-US" dirty="0" smtClean="0"/>
              <a:t>people</a:t>
            </a:r>
          </a:p>
          <a:p>
            <a:r>
              <a:rPr lang="en-US" dirty="0"/>
              <a:t>Formula: weight (kg) / [height (m)]</a:t>
            </a:r>
            <a:r>
              <a:rPr lang="en-US" baseline="30000" dirty="0" smtClean="0"/>
              <a:t>2</a:t>
            </a:r>
          </a:p>
          <a:p>
            <a:r>
              <a:rPr lang="en-US" dirty="0"/>
              <a:t>Formula: weight (</a:t>
            </a:r>
            <a:r>
              <a:rPr lang="en-US" dirty="0" err="1"/>
              <a:t>lb</a:t>
            </a:r>
            <a:r>
              <a:rPr lang="en-US" dirty="0"/>
              <a:t>) / [height (in)]</a:t>
            </a:r>
            <a:r>
              <a:rPr lang="en-US" baseline="30000" dirty="0"/>
              <a:t>2</a:t>
            </a:r>
            <a:r>
              <a:rPr lang="en-US" dirty="0"/>
              <a:t> x </a:t>
            </a:r>
            <a:r>
              <a:rPr lang="en-US" dirty="0" smtClean="0"/>
              <a:t>703</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810000"/>
            <a:ext cx="3124200" cy="1991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73340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epidemic</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hlinkClick r:id="rId2"/>
              </a:rPr>
              <a:t>https://www.youtube.com/watch?v=fzrSfz8oj0U</a:t>
            </a:r>
            <a:endParaRPr lang="en-US" dirty="0"/>
          </a:p>
        </p:txBody>
      </p:sp>
    </p:spTree>
    <p:extLst>
      <p:ext uri="{BB962C8B-B14F-4D97-AF65-F5344CB8AC3E}">
        <p14:creationId xmlns:p14="http://schemas.microsoft.com/office/powerpoint/2010/main" val="1977456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algn="ctr"/>
            <a:r>
              <a:rPr lang="en-US" dirty="0" smtClean="0"/>
              <a:t>complete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47800"/>
            <a:ext cx="5150644"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841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3124200" cy="838200"/>
          </a:xfrm>
        </p:spPr>
        <p:txBody>
          <a:bodyPr/>
          <a:lstStyle/>
          <a:p>
            <a:r>
              <a:rPr lang="en-US" dirty="0" smtClean="0"/>
              <a:t>Prevalence</a:t>
            </a: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066800"/>
            <a:ext cx="4995863" cy="5483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663" y="2819400"/>
            <a:ext cx="2471737" cy="2768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91200" y="2057400"/>
            <a:ext cx="1524000" cy="381000"/>
          </a:xfrm>
          <a:prstGeom prst="rect">
            <a:avLst/>
          </a:prstGeom>
          <a:noFill/>
        </p:spPr>
        <p:txBody>
          <a:bodyPr wrap="square" rtlCol="0">
            <a:spAutoFit/>
          </a:bodyPr>
          <a:lstStyle/>
          <a:p>
            <a:r>
              <a:rPr lang="en-US" dirty="0" smtClean="0"/>
              <a:t>2014 Data</a:t>
            </a:r>
            <a:endParaRPr lang="en-US" dirty="0"/>
          </a:p>
        </p:txBody>
      </p:sp>
    </p:spTree>
    <p:extLst>
      <p:ext uri="{BB962C8B-B14F-4D97-AF65-F5344CB8AC3E}">
        <p14:creationId xmlns:p14="http://schemas.microsoft.com/office/powerpoint/2010/main" val="17042664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is on the rise</a:t>
            </a:r>
            <a:endParaRPr lang="en-US" dirty="0"/>
          </a:p>
        </p:txBody>
      </p:sp>
      <p:sp>
        <p:nvSpPr>
          <p:cNvPr id="3" name="Content Placeholder 2"/>
          <p:cNvSpPr>
            <a:spLocks noGrp="1"/>
          </p:cNvSpPr>
          <p:nvPr>
            <p:ph idx="1"/>
          </p:nvPr>
        </p:nvSpPr>
        <p:spPr/>
        <p:txBody>
          <a:bodyPr/>
          <a:lstStyle/>
          <a:p>
            <a:r>
              <a:rPr lang="en-US" dirty="0" smtClean="0">
                <a:hlinkClick r:id="rId2"/>
              </a:rPr>
              <a:t>http://blogs.wsj.com/chinarealtime/2014/05/29/as-obesity-rises-chinese-kids-are-almost-as-fat-as-americans/</a:t>
            </a:r>
            <a:endParaRPr lang="en-US" dirty="0"/>
          </a:p>
        </p:txBody>
      </p:sp>
    </p:spTree>
    <p:extLst>
      <p:ext uri="{BB962C8B-B14F-4D97-AF65-F5344CB8AC3E}">
        <p14:creationId xmlns:p14="http://schemas.microsoft.com/office/powerpoint/2010/main" val="9534681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1852110" cy="722864"/>
          </a:xfrm>
        </p:spPr>
        <p:txBody>
          <a:bodyPr/>
          <a:lstStyle/>
          <a:p>
            <a:r>
              <a:rPr lang="en-US" dirty="0" smtClean="0"/>
              <a:t>Facts</a:t>
            </a:r>
            <a:endParaRPr lang="en-US" dirty="0"/>
          </a:p>
        </p:txBody>
      </p:sp>
      <p:sp>
        <p:nvSpPr>
          <p:cNvPr id="3" name="Content Placeholder 2"/>
          <p:cNvSpPr>
            <a:spLocks noGrp="1"/>
          </p:cNvSpPr>
          <p:nvPr>
            <p:ph idx="1"/>
          </p:nvPr>
        </p:nvSpPr>
        <p:spPr>
          <a:xfrm>
            <a:off x="1043492" y="1447800"/>
            <a:ext cx="6777317" cy="4800600"/>
          </a:xfrm>
        </p:spPr>
        <p:txBody>
          <a:bodyPr>
            <a:normAutofit fontScale="85000" lnSpcReduction="10000"/>
          </a:bodyPr>
          <a:lstStyle/>
          <a:p>
            <a:r>
              <a:rPr lang="en-US" dirty="0"/>
              <a:t>Today two-thirds of adults and nearly one-third of children struggle with overweight and </a:t>
            </a:r>
            <a:r>
              <a:rPr lang="en-US" dirty="0" smtClean="0"/>
              <a:t>obesity.</a:t>
            </a:r>
            <a:endParaRPr lang="en-US" baseline="30000" dirty="0"/>
          </a:p>
          <a:p>
            <a:r>
              <a:rPr lang="en-US" dirty="0" smtClean="0"/>
              <a:t>If </a:t>
            </a:r>
            <a:r>
              <a:rPr lang="en-US" dirty="0"/>
              <a:t>obesity rates stay </a:t>
            </a:r>
            <a:r>
              <a:rPr lang="en-US" dirty="0" smtClean="0"/>
              <a:t>consistent, </a:t>
            </a:r>
            <a:r>
              <a:rPr lang="en-US" dirty="0"/>
              <a:t>51 percent of the population will be obese by </a:t>
            </a:r>
            <a:r>
              <a:rPr lang="en-US" dirty="0" smtClean="0"/>
              <a:t>2030.</a:t>
            </a:r>
            <a:endParaRPr lang="en-US" baseline="30000" dirty="0" smtClean="0"/>
          </a:p>
          <a:p>
            <a:r>
              <a:rPr lang="en-US" dirty="0" smtClean="0"/>
              <a:t>Twenty </a:t>
            </a:r>
            <a:r>
              <a:rPr lang="en-US" dirty="0"/>
              <a:t>years ago, no state had an obesity rate above 15 percent. Today there are 41 states with obesity rates over 25 </a:t>
            </a:r>
            <a:r>
              <a:rPr lang="en-US" dirty="0" smtClean="0"/>
              <a:t>percent</a:t>
            </a:r>
          </a:p>
          <a:p>
            <a:r>
              <a:rPr lang="en-US" dirty="0" smtClean="0"/>
              <a:t>Childhood </a:t>
            </a:r>
            <a:r>
              <a:rPr lang="en-US" dirty="0"/>
              <a:t>obesity has more than doubled in children and quadrupled in adolescents in the past 30 </a:t>
            </a:r>
            <a:r>
              <a:rPr lang="en-US" dirty="0" smtClean="0"/>
              <a:t>years.</a:t>
            </a:r>
            <a:endParaRPr lang="en-US" dirty="0"/>
          </a:p>
          <a:p>
            <a:r>
              <a:rPr lang="en-US" dirty="0"/>
              <a:t>The percentage of children aged 6–11 years in the United States who were obese increased from 7% in 1980 to nearly 18% in 2012. Similarly, the percentage of adolescents aged 12–19 years who were obese increased from 5% to nearly 21% over the same </a:t>
            </a:r>
            <a:r>
              <a:rPr lang="en-US" dirty="0" smtClean="0"/>
              <a:t>period.</a:t>
            </a:r>
            <a:endParaRPr lang="en-US" dirty="0"/>
          </a:p>
          <a:p>
            <a:endParaRPr lang="en-US" dirty="0"/>
          </a:p>
        </p:txBody>
      </p:sp>
    </p:spTree>
    <p:extLst>
      <p:ext uri="{BB962C8B-B14F-4D97-AF65-F5344CB8AC3E}">
        <p14:creationId xmlns:p14="http://schemas.microsoft.com/office/powerpoint/2010/main" val="257283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09600"/>
            <a:ext cx="4290510" cy="609600"/>
          </a:xfrm>
        </p:spPr>
        <p:txBody>
          <a:bodyPr>
            <a:normAutofit fontScale="90000"/>
          </a:bodyPr>
          <a:lstStyle/>
          <a:p>
            <a:r>
              <a:rPr lang="en-US" dirty="0" smtClean="0"/>
              <a:t>Facts Continued</a:t>
            </a:r>
            <a:endParaRPr lang="en-US" dirty="0"/>
          </a:p>
        </p:txBody>
      </p:sp>
      <p:sp>
        <p:nvSpPr>
          <p:cNvPr id="3" name="Content Placeholder 2"/>
          <p:cNvSpPr>
            <a:spLocks noGrp="1"/>
          </p:cNvSpPr>
          <p:nvPr>
            <p:ph idx="1"/>
          </p:nvPr>
        </p:nvSpPr>
        <p:spPr>
          <a:xfrm>
            <a:off x="1043492" y="1295400"/>
            <a:ext cx="6777317" cy="4876800"/>
          </a:xfrm>
        </p:spPr>
        <p:txBody>
          <a:bodyPr>
            <a:normAutofit fontScale="92500" lnSpcReduction="20000"/>
          </a:bodyPr>
          <a:lstStyle/>
          <a:p>
            <a:r>
              <a:rPr lang="en-US" dirty="0"/>
              <a:t>More than 1.4 billion adults were overweight in 2008, and more than half a billion obese</a:t>
            </a:r>
          </a:p>
          <a:p>
            <a:r>
              <a:rPr lang="en-US" dirty="0"/>
              <a:t>Globally, 42 million preschool children were overweight in 2013</a:t>
            </a:r>
          </a:p>
          <a:p>
            <a:r>
              <a:rPr lang="en-US" dirty="0"/>
              <a:t>Overweight and obesity are linked to more deaths worldwide than </a:t>
            </a:r>
            <a:r>
              <a:rPr lang="en-US" dirty="0" smtClean="0"/>
              <a:t>underweight</a:t>
            </a:r>
          </a:p>
          <a:p>
            <a:r>
              <a:rPr lang="en-US" dirty="0"/>
              <a:t>According to the American Cancer Society, 572,000 Americans die of cancer each year, about one-third of these cancer deaths are linked to excess body weight, poor nutrition and/or physical </a:t>
            </a:r>
            <a:r>
              <a:rPr lang="en-US" dirty="0" smtClean="0"/>
              <a:t>inactivity</a:t>
            </a:r>
          </a:p>
          <a:p>
            <a:r>
              <a:rPr lang="en-US" dirty="0" smtClean="0"/>
              <a:t>obesity </a:t>
            </a:r>
            <a:r>
              <a:rPr lang="en-US" dirty="0"/>
              <a:t>and overweight together are the second leading cause of preventable death in the United </a:t>
            </a:r>
            <a:r>
              <a:rPr lang="en-US" dirty="0" smtClean="0"/>
              <a:t>States</a:t>
            </a:r>
          </a:p>
          <a:p>
            <a:pPr lvl="1"/>
            <a:r>
              <a:rPr lang="en-US" dirty="0" smtClean="0"/>
              <a:t>An </a:t>
            </a:r>
            <a:r>
              <a:rPr lang="en-US" dirty="0"/>
              <a:t>estimated 300,000 deaths per year are due to the obesity epidemic </a:t>
            </a:r>
          </a:p>
          <a:p>
            <a:endParaRPr lang="en-US" dirty="0"/>
          </a:p>
        </p:txBody>
      </p:sp>
    </p:spTree>
    <p:extLst>
      <p:ext uri="{BB962C8B-B14F-4D97-AF65-F5344CB8AC3E}">
        <p14:creationId xmlns:p14="http://schemas.microsoft.com/office/powerpoint/2010/main" val="53249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2004510" cy="646664"/>
          </a:xfrm>
        </p:spPr>
        <p:txBody>
          <a:bodyPr>
            <a:normAutofit fontScale="90000"/>
          </a:bodyPr>
          <a:lstStyle/>
          <a:p>
            <a:r>
              <a:rPr lang="en-US" dirty="0" smtClean="0"/>
              <a:t>Facts </a:t>
            </a:r>
            <a:endParaRPr lang="en-US" dirty="0"/>
          </a:p>
        </p:txBody>
      </p:sp>
      <p:sp>
        <p:nvSpPr>
          <p:cNvPr id="3" name="Content Placeholder 2"/>
          <p:cNvSpPr>
            <a:spLocks noGrp="1"/>
          </p:cNvSpPr>
          <p:nvPr>
            <p:ph idx="1"/>
          </p:nvPr>
        </p:nvSpPr>
        <p:spPr>
          <a:xfrm>
            <a:off x="1043492" y="990600"/>
            <a:ext cx="6777317" cy="5334000"/>
          </a:xfrm>
        </p:spPr>
        <p:txBody>
          <a:bodyPr>
            <a:normAutofit fontScale="85000" lnSpcReduction="10000"/>
          </a:bodyPr>
          <a:lstStyle/>
          <a:p>
            <a:r>
              <a:rPr lang="en-US" dirty="0"/>
              <a:t>Blacks, Hispanics and Native people are much more likely to be obese than whites, according to data from the U.S. Department of Health and Human </a:t>
            </a:r>
            <a:r>
              <a:rPr lang="en-US" dirty="0" smtClean="0"/>
              <a:t>Services.</a:t>
            </a:r>
            <a:endParaRPr lang="en-US" baseline="30000" dirty="0"/>
          </a:p>
          <a:p>
            <a:r>
              <a:rPr lang="en-US" dirty="0" smtClean="0"/>
              <a:t>Low-income </a:t>
            </a:r>
            <a:r>
              <a:rPr lang="en-US" dirty="0"/>
              <a:t>people are less likely to have access to recreation and fitness facilities, and more than 38 percent of low-income people have limited access to healthy </a:t>
            </a:r>
            <a:r>
              <a:rPr lang="en-US" dirty="0" smtClean="0"/>
              <a:t>foods</a:t>
            </a:r>
          </a:p>
          <a:p>
            <a:r>
              <a:rPr lang="en-US" dirty="0"/>
              <a:t>Only 4 percent of elementary schools, 8 percent of middle schools and 2 percent of high schools provide daily physical education for all </a:t>
            </a:r>
            <a:r>
              <a:rPr lang="en-US" dirty="0" smtClean="0"/>
              <a:t>students.</a:t>
            </a:r>
            <a:r>
              <a:rPr lang="en-US" baseline="30000" dirty="0" smtClean="0"/>
              <a:t>1</a:t>
            </a:r>
            <a:endParaRPr lang="en-US" baseline="30000" dirty="0"/>
          </a:p>
          <a:p>
            <a:r>
              <a:rPr lang="en-US" dirty="0" smtClean="0"/>
              <a:t>Approximately </a:t>
            </a:r>
            <a:r>
              <a:rPr lang="en-US" dirty="0"/>
              <a:t>50 percent of U.S. adults and 65 percent of adolescents do not currently get the recommended amount of daily physical activity</a:t>
            </a:r>
            <a:r>
              <a:rPr lang="en-US" dirty="0" smtClean="0"/>
              <a:t>.</a:t>
            </a:r>
          </a:p>
          <a:p>
            <a:r>
              <a:rPr lang="en-US" dirty="0"/>
              <a:t>In total, Americans now consume 31 percent more calories today than they did 40 years </a:t>
            </a:r>
            <a:r>
              <a:rPr lang="en-US" dirty="0" smtClean="0"/>
              <a:t>ago.</a:t>
            </a:r>
            <a:r>
              <a:rPr lang="en-US" baseline="30000" dirty="0"/>
              <a:t/>
            </a:r>
            <a:br>
              <a:rPr lang="en-US" baseline="30000" dirty="0"/>
            </a:br>
            <a:endParaRPr lang="en-US" dirty="0"/>
          </a:p>
        </p:txBody>
      </p:sp>
    </p:spTree>
    <p:extLst>
      <p:ext uri="{BB962C8B-B14F-4D97-AF65-F5344CB8AC3E}">
        <p14:creationId xmlns:p14="http://schemas.microsoft.com/office/powerpoint/2010/main" val="80345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4366710" cy="722864"/>
          </a:xfrm>
        </p:spPr>
        <p:txBody>
          <a:bodyPr>
            <a:normAutofit fontScale="90000"/>
          </a:bodyPr>
          <a:lstStyle/>
          <a:p>
            <a:r>
              <a:rPr lang="en-US" dirty="0" smtClean="0"/>
              <a:t/>
            </a:r>
            <a:br>
              <a:rPr lang="en-US" dirty="0" smtClean="0"/>
            </a:br>
            <a:r>
              <a:rPr lang="en-US" dirty="0" smtClean="0"/>
              <a:t>Economic Impact</a:t>
            </a:r>
            <a:endParaRPr lang="en-US" dirty="0"/>
          </a:p>
        </p:txBody>
      </p:sp>
      <p:sp>
        <p:nvSpPr>
          <p:cNvPr id="3" name="Content Placeholder 2"/>
          <p:cNvSpPr>
            <a:spLocks noGrp="1"/>
          </p:cNvSpPr>
          <p:nvPr>
            <p:ph idx="1"/>
          </p:nvPr>
        </p:nvSpPr>
        <p:spPr>
          <a:xfrm>
            <a:off x="1043492" y="1371600"/>
            <a:ext cx="6777317" cy="4461029"/>
          </a:xfrm>
        </p:spPr>
        <p:txBody>
          <a:bodyPr>
            <a:normAutofit fontScale="77500" lnSpcReduction="20000"/>
          </a:bodyPr>
          <a:lstStyle/>
          <a:p>
            <a:r>
              <a:rPr lang="en-US" dirty="0"/>
              <a:t>In 2010, </a:t>
            </a:r>
            <a:r>
              <a:rPr lang="en-US" dirty="0" smtClean="0"/>
              <a:t>nearly </a:t>
            </a:r>
            <a:r>
              <a:rPr lang="en-US" dirty="0"/>
              <a:t>20 percent of the increase in U.S. health care spending (from 1987-2007) was caused by </a:t>
            </a:r>
            <a:r>
              <a:rPr lang="en-US" dirty="0" smtClean="0"/>
              <a:t>obesity.</a:t>
            </a:r>
            <a:endParaRPr lang="en-US" baseline="30000" dirty="0"/>
          </a:p>
          <a:p>
            <a:r>
              <a:rPr lang="en-US" dirty="0" smtClean="0"/>
              <a:t>Annual </a:t>
            </a:r>
            <a:r>
              <a:rPr lang="en-US" dirty="0"/>
              <a:t>health costs related to obesity in the U.S. is nearly $200 billion, and nearly 21 percent of medical costs in the U.S. can be attributed to </a:t>
            </a:r>
            <a:r>
              <a:rPr lang="en-US" dirty="0" smtClean="0"/>
              <a:t>obesity.</a:t>
            </a:r>
            <a:endParaRPr lang="en-US" baseline="30000" dirty="0"/>
          </a:p>
          <a:p>
            <a:r>
              <a:rPr lang="en-US" dirty="0" smtClean="0"/>
              <a:t>Researchers </a:t>
            </a:r>
            <a:r>
              <a:rPr lang="en-US" dirty="0"/>
              <a:t>estimate that if obesity trends continue, obesity related medical costs, alone, could rise by $43 to $66 billion each year in the United States by </a:t>
            </a:r>
            <a:r>
              <a:rPr lang="en-US" dirty="0" smtClean="0"/>
              <a:t>2030.</a:t>
            </a:r>
            <a:endParaRPr lang="en-US" baseline="30000" dirty="0"/>
          </a:p>
          <a:p>
            <a:r>
              <a:rPr lang="en-US" dirty="0" smtClean="0"/>
              <a:t>Per </a:t>
            </a:r>
            <a:r>
              <a:rPr lang="en-US" dirty="0"/>
              <a:t>capita medical spending is $2,741 higher for people with obesity than for normal weight </a:t>
            </a:r>
            <a:r>
              <a:rPr lang="en-US" dirty="0" smtClean="0"/>
              <a:t>individuals.</a:t>
            </a:r>
            <a:endParaRPr lang="en-US" baseline="30000" dirty="0" smtClean="0"/>
          </a:p>
          <a:p>
            <a:r>
              <a:rPr lang="en-US" dirty="0" smtClean="0"/>
              <a:t>According </a:t>
            </a:r>
            <a:r>
              <a:rPr lang="en-US" dirty="0"/>
              <a:t>to the United States Department of Agriculture, healthier diets could prevent at least $71 billion per year in medical costs, lost productivity and lost lives.</a:t>
            </a:r>
            <a:r>
              <a:rPr lang="en-US" baseline="30000" dirty="0"/>
              <a:t>21</a:t>
            </a:r>
            <a:endParaRPr lang="en-US" dirty="0"/>
          </a:p>
        </p:txBody>
      </p:sp>
    </p:spTree>
    <p:extLst>
      <p:ext uri="{BB962C8B-B14F-4D97-AF65-F5344CB8AC3E}">
        <p14:creationId xmlns:p14="http://schemas.microsoft.com/office/powerpoint/2010/main" val="233536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main causes of obesity</a:t>
            </a:r>
            <a:endParaRPr lang="en-US" dirty="0"/>
          </a:p>
        </p:txBody>
      </p:sp>
      <p:sp>
        <p:nvSpPr>
          <p:cNvPr id="3" name="Content Placeholder 2"/>
          <p:cNvSpPr>
            <a:spLocks noGrp="1"/>
          </p:cNvSpPr>
          <p:nvPr>
            <p:ph idx="1"/>
          </p:nvPr>
        </p:nvSpPr>
        <p:spPr/>
        <p:txBody>
          <a:bodyPr>
            <a:normAutofit fontScale="85000" lnSpcReduction="20000"/>
          </a:bodyPr>
          <a:lstStyle/>
          <a:p>
            <a:pPr fontAlgn="base"/>
            <a:r>
              <a:rPr lang="en-US" b="1" dirty="0" smtClean="0"/>
              <a:t>Behavior</a:t>
            </a:r>
            <a:endParaRPr lang="en-US" dirty="0"/>
          </a:p>
          <a:p>
            <a:pPr lvl="1" fontAlgn="base"/>
            <a:r>
              <a:rPr lang="en-US" dirty="0"/>
              <a:t>F</a:t>
            </a:r>
            <a:r>
              <a:rPr lang="en-US" dirty="0" smtClean="0"/>
              <a:t>ood </a:t>
            </a:r>
            <a:r>
              <a:rPr lang="en-US" dirty="0"/>
              <a:t>choices, amount of physical activity you get and the effort to maintain your health.</a:t>
            </a:r>
          </a:p>
          <a:p>
            <a:pPr lvl="2" fontAlgn="base"/>
            <a:r>
              <a:rPr lang="en-US" dirty="0"/>
              <a:t>Americans are consuming more calories </a:t>
            </a:r>
            <a:r>
              <a:rPr lang="en-US" dirty="0" smtClean="0"/>
              <a:t>and less nutrients </a:t>
            </a:r>
          </a:p>
          <a:p>
            <a:pPr lvl="2" fontAlgn="base"/>
            <a:r>
              <a:rPr lang="en-US" dirty="0" smtClean="0"/>
              <a:t>While </a:t>
            </a:r>
            <a:r>
              <a:rPr lang="en-US" dirty="0"/>
              <a:t>Americans are consuming more calories, they are not </a:t>
            </a:r>
            <a:r>
              <a:rPr lang="en-US" dirty="0" smtClean="0"/>
              <a:t>exercising</a:t>
            </a:r>
          </a:p>
          <a:p>
            <a:pPr lvl="2" fontAlgn="base"/>
            <a:r>
              <a:rPr lang="en-US" dirty="0" smtClean="0"/>
              <a:t>television, computers and other technologies discourage physical activity </a:t>
            </a:r>
          </a:p>
          <a:p>
            <a:pPr fontAlgn="base"/>
            <a:r>
              <a:rPr lang="en-US" b="1" dirty="0" smtClean="0"/>
              <a:t>Environment</a:t>
            </a:r>
            <a:endParaRPr lang="en-US" dirty="0" smtClean="0"/>
          </a:p>
          <a:p>
            <a:pPr fontAlgn="base"/>
            <a:r>
              <a:rPr lang="en-US" b="1" dirty="0" smtClean="0"/>
              <a:t>Genetics</a:t>
            </a:r>
            <a:endParaRPr lang="en-US" dirty="0"/>
          </a:p>
          <a:p>
            <a:pPr lvl="1" fontAlgn="base"/>
            <a:r>
              <a:rPr lang="en-US" dirty="0" smtClean="0"/>
              <a:t>Genes </a:t>
            </a:r>
            <a:r>
              <a:rPr lang="en-US" dirty="0"/>
              <a:t>can cause certain disorders which result in obesity. </a:t>
            </a:r>
          </a:p>
        </p:txBody>
      </p:sp>
    </p:spTree>
    <p:extLst>
      <p:ext uri="{BB962C8B-B14F-4D97-AF65-F5344CB8AC3E}">
        <p14:creationId xmlns:p14="http://schemas.microsoft.com/office/powerpoint/2010/main" val="10156205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024744" cy="799064"/>
          </a:xfrm>
        </p:spPr>
        <p:txBody>
          <a:bodyPr/>
          <a:lstStyle/>
          <a:p>
            <a:r>
              <a:rPr lang="en-US" dirty="0" smtClean="0"/>
              <a:t>Toxic Environment</a:t>
            </a:r>
            <a:endParaRPr lang="en-US" dirty="0"/>
          </a:p>
        </p:txBody>
      </p:sp>
      <p:sp>
        <p:nvSpPr>
          <p:cNvPr id="3" name="Content Placeholder 2"/>
          <p:cNvSpPr>
            <a:spLocks noGrp="1"/>
          </p:cNvSpPr>
          <p:nvPr>
            <p:ph idx="1"/>
          </p:nvPr>
        </p:nvSpPr>
        <p:spPr>
          <a:xfrm>
            <a:off x="1043492" y="1600200"/>
            <a:ext cx="6777317" cy="4232429"/>
          </a:xfrm>
        </p:spPr>
        <p:txBody>
          <a:bodyPr>
            <a:normAutofit fontScale="77500" lnSpcReduction="20000"/>
          </a:bodyPr>
          <a:lstStyle/>
          <a:p>
            <a:pPr fontAlgn="base"/>
            <a:r>
              <a:rPr lang="en-US" b="1" dirty="0" err="1"/>
              <a:t>Unnutritious</a:t>
            </a:r>
            <a:r>
              <a:rPr lang="en-US" b="1" dirty="0"/>
              <a:t> foods reign.</a:t>
            </a:r>
            <a:r>
              <a:rPr lang="en-US" dirty="0"/>
              <a:t> </a:t>
            </a:r>
            <a:endParaRPr lang="en-US" dirty="0" smtClean="0"/>
          </a:p>
          <a:p>
            <a:pPr lvl="1" fontAlgn="base"/>
            <a:r>
              <a:rPr lang="en-US" dirty="0" smtClean="0"/>
              <a:t>High-fat</a:t>
            </a:r>
            <a:r>
              <a:rPr lang="en-US" dirty="0"/>
              <a:t>, high-sugar foods are widely available, taste good and cost less than healthier foods. </a:t>
            </a:r>
            <a:endParaRPr lang="en-US" dirty="0" smtClean="0"/>
          </a:p>
          <a:p>
            <a:pPr lvl="1" fontAlgn="base"/>
            <a:r>
              <a:rPr lang="en-US" dirty="0"/>
              <a:t>S</a:t>
            </a:r>
            <a:r>
              <a:rPr lang="en-US" dirty="0" smtClean="0"/>
              <a:t>trips </a:t>
            </a:r>
            <a:r>
              <a:rPr lang="en-US" dirty="0"/>
              <a:t>of fast-food restaurants along America's </a:t>
            </a:r>
            <a:r>
              <a:rPr lang="en-US" dirty="0" smtClean="0"/>
              <a:t>roadways</a:t>
            </a:r>
          </a:p>
          <a:p>
            <a:pPr lvl="1" fontAlgn="base"/>
            <a:r>
              <a:rPr lang="en-US" dirty="0" smtClean="0"/>
              <a:t>candies </a:t>
            </a:r>
            <a:r>
              <a:rPr lang="en-US" dirty="0"/>
              <a:t>at the checkout counter </a:t>
            </a:r>
            <a:endParaRPr lang="en-US" dirty="0" smtClean="0"/>
          </a:p>
          <a:p>
            <a:pPr fontAlgn="base"/>
            <a:r>
              <a:rPr lang="en-US" b="1" dirty="0" smtClean="0"/>
              <a:t>Serving </a:t>
            </a:r>
            <a:r>
              <a:rPr lang="en-US" b="1" dirty="0"/>
              <a:t>sizes keep increasing.</a:t>
            </a:r>
            <a:r>
              <a:rPr lang="en-US" dirty="0"/>
              <a:t> </a:t>
            </a:r>
            <a:endParaRPr lang="en-US" dirty="0" smtClean="0"/>
          </a:p>
          <a:p>
            <a:pPr lvl="1" fontAlgn="base"/>
            <a:r>
              <a:rPr lang="en-US" dirty="0" smtClean="0"/>
              <a:t>All you can eat buffets</a:t>
            </a:r>
          </a:p>
          <a:p>
            <a:pPr lvl="1" fontAlgn="base"/>
            <a:r>
              <a:rPr lang="en-US" dirty="0" smtClean="0"/>
              <a:t>Value meals - more </a:t>
            </a:r>
            <a:r>
              <a:rPr lang="en-US" dirty="0"/>
              <a:t>food for less cost</a:t>
            </a:r>
            <a:r>
              <a:rPr lang="en-US" dirty="0" smtClean="0"/>
              <a:t>.</a:t>
            </a:r>
          </a:p>
          <a:p>
            <a:pPr fontAlgn="base"/>
            <a:r>
              <a:rPr lang="en-US" b="1" dirty="0" smtClean="0"/>
              <a:t>The food industry has run amok.</a:t>
            </a:r>
            <a:r>
              <a:rPr lang="en-US" dirty="0" smtClean="0"/>
              <a:t> </a:t>
            </a:r>
          </a:p>
          <a:p>
            <a:pPr lvl="1" fontAlgn="base"/>
            <a:r>
              <a:rPr lang="en-US" dirty="0" smtClean="0"/>
              <a:t>Advertisements for prepackaged and fast foods flood the media</a:t>
            </a:r>
          </a:p>
          <a:p>
            <a:pPr lvl="1" fontAlgn="base"/>
            <a:r>
              <a:rPr lang="en-US" dirty="0" smtClean="0"/>
              <a:t> Colorfully packaged single-person servings make processed foods appealing.</a:t>
            </a:r>
          </a:p>
          <a:p>
            <a:pPr fontAlgn="base"/>
            <a:r>
              <a:rPr lang="en-US" b="1" dirty="0" smtClean="0"/>
              <a:t>Physical </a:t>
            </a:r>
            <a:r>
              <a:rPr lang="en-US" b="1" dirty="0"/>
              <a:t>activity has declined.</a:t>
            </a:r>
            <a:r>
              <a:rPr lang="en-US" dirty="0"/>
              <a:t> </a:t>
            </a:r>
            <a:endParaRPr lang="en-US" dirty="0" smtClean="0"/>
          </a:p>
          <a:p>
            <a:pPr lvl="1" fontAlgn="base"/>
            <a:r>
              <a:rPr lang="en-US" dirty="0" smtClean="0"/>
              <a:t>Most </a:t>
            </a:r>
            <a:r>
              <a:rPr lang="en-US" dirty="0"/>
              <a:t>Americans get less exercise than ever--walking less and driving more.</a:t>
            </a:r>
          </a:p>
          <a:p>
            <a:endParaRPr lang="en-US" dirty="0"/>
          </a:p>
        </p:txBody>
      </p:sp>
    </p:spTree>
    <p:extLst>
      <p:ext uri="{BB962C8B-B14F-4D97-AF65-F5344CB8AC3E}">
        <p14:creationId xmlns:p14="http://schemas.microsoft.com/office/powerpoint/2010/main" val="375157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3528510" cy="722864"/>
          </a:xfrm>
        </p:spPr>
        <p:txBody>
          <a:bodyPr/>
          <a:lstStyle/>
          <a:p>
            <a:r>
              <a:rPr lang="en-US" dirty="0" smtClean="0"/>
              <a:t>Then vs Now</a:t>
            </a:r>
            <a:endParaRPr lang="en-US" dirty="0"/>
          </a:p>
        </p:txBody>
      </p:sp>
      <p:sp>
        <p:nvSpPr>
          <p:cNvPr id="3" name="Content Placeholder 2"/>
          <p:cNvSpPr>
            <a:spLocks noGrp="1"/>
          </p:cNvSpPr>
          <p:nvPr>
            <p:ph idx="1"/>
          </p:nvPr>
        </p:nvSpPr>
        <p:spPr>
          <a:xfrm>
            <a:off x="1066800" y="1828800"/>
            <a:ext cx="6777317" cy="3505200"/>
          </a:xfrm>
        </p:spPr>
        <p:txBody>
          <a:bodyPr/>
          <a:lstStyle/>
          <a:p>
            <a:r>
              <a:rPr lang="en-US" dirty="0"/>
              <a:t>The average restaurant meal is four </a:t>
            </a:r>
            <a:r>
              <a:rPr lang="en-US" dirty="0" smtClean="0"/>
              <a:t>times </a:t>
            </a:r>
            <a:r>
              <a:rPr lang="en-US" dirty="0"/>
              <a:t>larger than it was in the </a:t>
            </a:r>
            <a:r>
              <a:rPr lang="en-US" dirty="0" smtClean="0"/>
              <a:t>1950s</a:t>
            </a:r>
          </a:p>
          <a:p>
            <a:r>
              <a:rPr lang="en-US" dirty="0"/>
              <a:t>96 percent of entrees at chain restaurants exceed dietary guidelines for sodium, fat and saturated fat per </a:t>
            </a:r>
            <a:r>
              <a:rPr lang="en-US" dirty="0" smtClean="0"/>
              <a:t>meal</a:t>
            </a:r>
          </a:p>
          <a:p>
            <a:r>
              <a:rPr lang="en-US" dirty="0"/>
              <a:t>average adult is now 26 pounds heavier than 60 years </a:t>
            </a:r>
            <a:r>
              <a:rPr lang="en-US" dirty="0" smtClean="0"/>
              <a:t>ago</a:t>
            </a:r>
          </a:p>
        </p:txBody>
      </p:sp>
    </p:spTree>
    <p:extLst>
      <p:ext uri="{BB962C8B-B14F-4D97-AF65-F5344CB8AC3E}">
        <p14:creationId xmlns:p14="http://schemas.microsoft.com/office/powerpoint/2010/main" val="18475990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685800"/>
            <a:ext cx="5327446" cy="5556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9506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algn="ctr"/>
            <a:r>
              <a:rPr lang="en-US" dirty="0" smtClean="0"/>
              <a:t>Incomplete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43847"/>
            <a:ext cx="5067300" cy="359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309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http://www.divinecaroline.com/self/wellness/portion-size-then-vs-now</a:t>
            </a:r>
            <a:endParaRPr lang="en-US" dirty="0"/>
          </a:p>
        </p:txBody>
      </p:sp>
    </p:spTree>
    <p:extLst>
      <p:ext uri="{BB962C8B-B14F-4D97-AF65-F5344CB8AC3E}">
        <p14:creationId xmlns:p14="http://schemas.microsoft.com/office/powerpoint/2010/main" val="32529679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http://www.susanaraab.com/consumed</a:t>
            </a:r>
            <a:endParaRPr lang="en-US" dirty="0"/>
          </a:p>
        </p:txBody>
      </p:sp>
    </p:spTree>
    <p:extLst>
      <p:ext uri="{BB962C8B-B14F-4D97-AF65-F5344CB8AC3E}">
        <p14:creationId xmlns:p14="http://schemas.microsoft.com/office/powerpoint/2010/main" val="163524349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Prices at McDonald’s</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7300" y="2362200"/>
            <a:ext cx="61341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044950"/>
            <a:ext cx="606742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5860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Calories in a Pound</a:t>
            </a:r>
            <a:endParaRPr lang="en-US" dirty="0"/>
          </a:p>
        </p:txBody>
      </p:sp>
      <p:sp>
        <p:nvSpPr>
          <p:cNvPr id="3" name="Content Placeholder 2"/>
          <p:cNvSpPr>
            <a:spLocks noGrp="1"/>
          </p:cNvSpPr>
          <p:nvPr>
            <p:ph idx="1"/>
          </p:nvPr>
        </p:nvSpPr>
        <p:spPr/>
        <p:txBody>
          <a:bodyPr/>
          <a:lstStyle/>
          <a:p>
            <a:r>
              <a:rPr lang="en-US" b="1" dirty="0" smtClean="0"/>
              <a:t>3,500 </a:t>
            </a:r>
            <a:r>
              <a:rPr lang="en-US" b="1" dirty="0"/>
              <a:t>calories</a:t>
            </a:r>
            <a:r>
              <a:rPr lang="en-US" dirty="0"/>
              <a:t> equals about 1 pound (0.45 kilogram) of </a:t>
            </a:r>
            <a:r>
              <a:rPr lang="en-US" dirty="0" smtClean="0"/>
              <a:t>fat</a:t>
            </a:r>
          </a:p>
          <a:p>
            <a:pPr lvl="1"/>
            <a:r>
              <a:rPr lang="en-US" dirty="0" smtClean="0"/>
              <a:t>you </a:t>
            </a:r>
            <a:r>
              <a:rPr lang="en-US" dirty="0"/>
              <a:t>need to burn </a:t>
            </a:r>
            <a:r>
              <a:rPr lang="en-US" b="1" dirty="0"/>
              <a:t>3,500 calories</a:t>
            </a:r>
            <a:r>
              <a:rPr lang="en-US" dirty="0"/>
              <a:t> more than you take in to lose 1 pound. </a:t>
            </a:r>
            <a:endParaRPr lang="en-US" dirty="0" smtClean="0"/>
          </a:p>
          <a:p>
            <a:pPr lvl="1"/>
            <a:r>
              <a:rPr lang="en-US" dirty="0" smtClean="0"/>
              <a:t>If you </a:t>
            </a:r>
            <a:r>
              <a:rPr lang="en-US" dirty="0"/>
              <a:t>cut </a:t>
            </a:r>
            <a:r>
              <a:rPr lang="en-US" b="1" dirty="0"/>
              <a:t>500 calories</a:t>
            </a:r>
            <a:r>
              <a:rPr lang="en-US" dirty="0"/>
              <a:t> from your typical diet each day, you'd lose about 1 pound a week (</a:t>
            </a:r>
            <a:r>
              <a:rPr lang="en-US" b="1" dirty="0"/>
              <a:t>500 calories</a:t>
            </a:r>
            <a:r>
              <a:rPr lang="en-US" dirty="0"/>
              <a:t> x 7 days = </a:t>
            </a:r>
            <a:r>
              <a:rPr lang="en-US" b="1" dirty="0"/>
              <a:t>3,500 calories</a:t>
            </a:r>
            <a:r>
              <a:rPr lang="en-US" dirty="0"/>
              <a:t>).</a:t>
            </a:r>
          </a:p>
          <a:p>
            <a:endParaRPr lang="en-US" dirty="0"/>
          </a:p>
        </p:txBody>
      </p:sp>
    </p:spTree>
    <p:extLst>
      <p:ext uri="{BB962C8B-B14F-4D97-AF65-F5344CB8AC3E}">
        <p14:creationId xmlns:p14="http://schemas.microsoft.com/office/powerpoint/2010/main" val="8180400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would need to exercise this much to burn 100 calories</a:t>
            </a:r>
            <a:endParaRPr lang="en-US" dirty="0"/>
          </a:p>
        </p:txBody>
      </p:sp>
      <p:sp>
        <p:nvSpPr>
          <p:cNvPr id="3" name="Content Placeholder 2"/>
          <p:cNvSpPr>
            <a:spLocks noGrp="1"/>
          </p:cNvSpPr>
          <p:nvPr>
            <p:ph idx="1"/>
          </p:nvPr>
        </p:nvSpPr>
        <p:spPr/>
        <p:txBody>
          <a:bodyPr/>
          <a:lstStyle/>
          <a:p>
            <a:r>
              <a:rPr lang="en-US" dirty="0" smtClean="0">
                <a:hlinkClick r:id="rId2"/>
              </a:rPr>
              <a:t>http://www.sparkpeople.com/resource/fitness_articles.asp?id=1777</a:t>
            </a:r>
            <a:endParaRPr lang="en-US" dirty="0"/>
          </a:p>
        </p:txBody>
      </p:sp>
    </p:spTree>
    <p:extLst>
      <p:ext uri="{BB962C8B-B14F-4D97-AF65-F5344CB8AC3E}">
        <p14:creationId xmlns:p14="http://schemas.microsoft.com/office/powerpoint/2010/main" val="76245135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4900110" cy="799064"/>
          </a:xfrm>
        </p:spPr>
        <p:txBody>
          <a:bodyPr/>
          <a:lstStyle/>
          <a:p>
            <a:r>
              <a:rPr lang="en-US" dirty="0" smtClean="0"/>
              <a:t>Obesity Prevention</a:t>
            </a:r>
            <a:endParaRPr lang="en-US" dirty="0"/>
          </a:p>
        </p:txBody>
      </p:sp>
      <p:sp>
        <p:nvSpPr>
          <p:cNvPr id="3" name="Content Placeholder 2"/>
          <p:cNvSpPr>
            <a:spLocks noGrp="1"/>
          </p:cNvSpPr>
          <p:nvPr>
            <p:ph idx="1"/>
          </p:nvPr>
        </p:nvSpPr>
        <p:spPr>
          <a:xfrm>
            <a:off x="762000" y="1295400"/>
            <a:ext cx="7391400" cy="5029200"/>
          </a:xfrm>
        </p:spPr>
        <p:txBody>
          <a:bodyPr>
            <a:normAutofit fontScale="70000" lnSpcReduction="20000"/>
          </a:bodyPr>
          <a:lstStyle/>
          <a:p>
            <a:r>
              <a:rPr lang="en-US" b="1" dirty="0" smtClean="0"/>
              <a:t>Learn </a:t>
            </a:r>
            <a:r>
              <a:rPr lang="en-US" b="1" dirty="0"/>
              <a:t>to read food labels.</a:t>
            </a:r>
            <a:r>
              <a:rPr lang="en-US" dirty="0"/>
              <a:t> Pay attention to the number of servings contained in the package, then note the calorie and fat content per serving</a:t>
            </a:r>
            <a:r>
              <a:rPr lang="en-US" dirty="0" smtClean="0"/>
              <a:t>.</a:t>
            </a:r>
          </a:p>
          <a:p>
            <a:r>
              <a:rPr lang="en-US" b="1" dirty="0" smtClean="0"/>
              <a:t>Compare </a:t>
            </a:r>
            <a:r>
              <a:rPr lang="en-US" b="1" dirty="0"/>
              <a:t>marketplace portions to recommended serving sizes.</a:t>
            </a:r>
            <a:r>
              <a:rPr lang="en-US" dirty="0"/>
              <a:t> If you eat a marketplace portion of something - say a big bagel, compare its size to what's recommended on the food pyramid. </a:t>
            </a:r>
            <a:endParaRPr lang="en-US" dirty="0" smtClean="0"/>
          </a:p>
          <a:p>
            <a:r>
              <a:rPr lang="en-US" b="1" dirty="0" smtClean="0"/>
              <a:t>Repackage </a:t>
            </a:r>
            <a:r>
              <a:rPr lang="en-US" b="1" dirty="0"/>
              <a:t>supersize bags.</a:t>
            </a:r>
            <a:r>
              <a:rPr lang="en-US" dirty="0"/>
              <a:t> Supersize bags may be more economical, but they can also encourage you to overeat. If you buy huge bags of chips or pretzels, for example, repackage the contents into smaller </a:t>
            </a:r>
            <a:r>
              <a:rPr lang="en-US" dirty="0" smtClean="0"/>
              <a:t>containers.</a:t>
            </a:r>
            <a:endParaRPr lang="en-US" dirty="0"/>
          </a:p>
          <a:p>
            <a:r>
              <a:rPr lang="en-US" b="1" dirty="0" smtClean="0"/>
              <a:t>Share </a:t>
            </a:r>
            <a:r>
              <a:rPr lang="en-US" b="1" dirty="0"/>
              <a:t>a meal.</a:t>
            </a:r>
            <a:r>
              <a:rPr lang="en-US" dirty="0"/>
              <a:t> Order a couple of appetizers and split one main course with another person when you go out for a meal. Split an order of fries. Order one dessert and some extra forks. </a:t>
            </a:r>
            <a:endParaRPr lang="en-US" dirty="0" smtClean="0"/>
          </a:p>
          <a:p>
            <a:r>
              <a:rPr lang="en-US" b="1" dirty="0" smtClean="0"/>
              <a:t>Eat </a:t>
            </a:r>
            <a:r>
              <a:rPr lang="en-US" b="1" dirty="0"/>
              <a:t>half or less.</a:t>
            </a:r>
            <a:r>
              <a:rPr lang="en-US" dirty="0"/>
              <a:t> If you're not sharing a meal, eat half of what you're served and take the rest home to enjoy as another </a:t>
            </a:r>
            <a:r>
              <a:rPr lang="en-US" dirty="0" smtClean="0"/>
              <a:t>meal.</a:t>
            </a:r>
            <a:endParaRPr lang="en-US" dirty="0"/>
          </a:p>
          <a:p>
            <a:r>
              <a:rPr lang="en-US" b="1" dirty="0" smtClean="0"/>
              <a:t>Use </a:t>
            </a:r>
            <a:r>
              <a:rPr lang="en-US" b="1" dirty="0"/>
              <a:t>a smaller plate.</a:t>
            </a:r>
            <a:r>
              <a:rPr lang="en-US" dirty="0"/>
              <a:t> At home, serve your meals on smaller plates. Your plate will look full, but you'll be eating </a:t>
            </a:r>
            <a:r>
              <a:rPr lang="en-US" dirty="0" smtClean="0"/>
              <a:t>less.</a:t>
            </a:r>
            <a:endParaRPr lang="en-US" dirty="0"/>
          </a:p>
          <a:p>
            <a:r>
              <a:rPr lang="en-US" b="1" dirty="0" smtClean="0"/>
              <a:t>Skip </a:t>
            </a:r>
            <a:r>
              <a:rPr lang="en-US" b="1" dirty="0"/>
              <a:t>second helpings.</a:t>
            </a:r>
            <a:r>
              <a:rPr lang="en-US" dirty="0"/>
              <a:t> Eat one reasonable helping and don't go back for seconds. </a:t>
            </a:r>
            <a:endParaRPr lang="en-US" dirty="0" smtClean="0"/>
          </a:p>
          <a:p>
            <a:r>
              <a:rPr lang="en-US" b="1" dirty="0" smtClean="0"/>
              <a:t>Slow </a:t>
            </a:r>
            <a:r>
              <a:rPr lang="en-US" b="1" dirty="0"/>
              <a:t>down!</a:t>
            </a:r>
            <a:r>
              <a:rPr lang="en-US" dirty="0"/>
              <a:t> Eat slowly, to allow yourself time to feel full so you won't be as tempted to heap on a second helping.</a:t>
            </a:r>
          </a:p>
          <a:p>
            <a:endParaRPr lang="en-US" dirty="0"/>
          </a:p>
        </p:txBody>
      </p:sp>
    </p:spTree>
    <p:extLst>
      <p:ext uri="{BB962C8B-B14F-4D97-AF65-F5344CB8AC3E}">
        <p14:creationId xmlns:p14="http://schemas.microsoft.com/office/powerpoint/2010/main" val="103005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Should the government intervene in the obesity epidemic</a:t>
            </a:r>
            <a:r>
              <a:rPr lang="en-US" dirty="0" smtClean="0"/>
              <a:t>???</a:t>
            </a:r>
          </a:p>
          <a:p>
            <a:r>
              <a:rPr lang="en-US" dirty="0" smtClean="0"/>
              <a:t>“Many </a:t>
            </a:r>
            <a:r>
              <a:rPr lang="en-US" dirty="0"/>
              <a:t>people believe that dealing with overweight and obesity is a personal responsibility. To some degree they are right, but it is also a community responsibility. When there are no safe, accessible places for children to play or adults to walk, jog, or ride a bike, that is a community responsibility. When school lunchrooms or office cafeterias do not provide healthy and appealing food choices, that is a community responsibility. When new or expectant mothers are not educated about the benefits of breastfeeding, that is a community responsibility. When we do not require daily physical education in our schools, that is also a community responsibility. There is much that we can and should do together</a:t>
            </a:r>
            <a:r>
              <a:rPr lang="en-US" dirty="0" smtClean="0"/>
              <a:t>.” – Surgeon General Thatcher (2001)</a:t>
            </a:r>
            <a:endParaRPr lang="en-US" dirty="0"/>
          </a:p>
        </p:txBody>
      </p:sp>
    </p:spTree>
    <p:extLst>
      <p:ext uri="{BB962C8B-B14F-4D97-AF65-F5344CB8AC3E}">
        <p14:creationId xmlns:p14="http://schemas.microsoft.com/office/powerpoint/2010/main" val="12969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t>https://www.youtube.com/watch?v=yDbocZ438f0</a:t>
            </a:r>
          </a:p>
        </p:txBody>
      </p:sp>
    </p:spTree>
    <p:extLst>
      <p:ext uri="{BB962C8B-B14F-4D97-AF65-F5344CB8AC3E}">
        <p14:creationId xmlns:p14="http://schemas.microsoft.com/office/powerpoint/2010/main" val="4199356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29000" y="685800"/>
            <a:ext cx="2446286" cy="446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71800" y="5029200"/>
            <a:ext cx="2971800" cy="369332"/>
          </a:xfrm>
          <a:prstGeom prst="rect">
            <a:avLst/>
          </a:prstGeom>
          <a:noFill/>
        </p:spPr>
        <p:txBody>
          <a:bodyPr wrap="square" rtlCol="0">
            <a:spAutoFit/>
          </a:bodyPr>
          <a:lstStyle/>
          <a:p>
            <a:r>
              <a:rPr lang="en-US" dirty="0" smtClean="0"/>
              <a:t>Complete</a:t>
            </a:r>
            <a:endParaRPr lang="en-US" dirty="0"/>
          </a:p>
        </p:txBody>
      </p:sp>
    </p:spTree>
    <p:extLst>
      <p:ext uri="{BB962C8B-B14F-4D97-AF65-F5344CB8AC3E}">
        <p14:creationId xmlns:p14="http://schemas.microsoft.com/office/powerpoint/2010/main" val="374061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556</TotalTime>
  <Words>2383</Words>
  <Application>Microsoft Office PowerPoint</Application>
  <PresentationFormat>On-screen Show (4:3)</PresentationFormat>
  <Paragraphs>433</Paragraphs>
  <Slides>87</Slides>
  <Notes>2</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Austin</vt:lpstr>
      <vt:lpstr>NUTRITION!</vt:lpstr>
      <vt:lpstr>3 Necessary Macronutrients</vt:lpstr>
      <vt:lpstr>What is Protein?</vt:lpstr>
      <vt:lpstr>Amino Acids</vt:lpstr>
      <vt:lpstr>Types of Protein</vt:lpstr>
      <vt:lpstr>Complete or Incomplete?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We Need Protein</vt:lpstr>
      <vt:lpstr>Too Little Protein and…</vt:lpstr>
      <vt:lpstr>Too much protein and…</vt:lpstr>
      <vt:lpstr>How much protein do you eat??</vt:lpstr>
      <vt:lpstr>How Much Protein Is Enough?</vt:lpstr>
      <vt:lpstr>Global protein intake</vt:lpstr>
      <vt:lpstr>Growing Vegetarian Trend</vt:lpstr>
      <vt:lpstr>Vegetarianism and the Environment</vt:lpstr>
      <vt:lpstr>PowerPoint Presentation</vt:lpstr>
      <vt:lpstr>Homework</vt:lpstr>
      <vt:lpstr>What are Carbohydrates?</vt:lpstr>
      <vt:lpstr>Functions</vt:lpstr>
      <vt:lpstr>Simple Carbohydrates</vt:lpstr>
      <vt:lpstr>Types of Simple Sugars</vt:lpstr>
      <vt:lpstr>Simple Sources</vt:lpstr>
      <vt:lpstr>Complex Carbohydrates</vt:lpstr>
      <vt:lpstr>Starch</vt:lpstr>
      <vt:lpstr>Fiber</vt:lpstr>
      <vt:lpstr>Varieties of Fiber</vt:lpstr>
      <vt:lpstr>Complex Sources</vt:lpstr>
      <vt:lpstr>Good vs Bad Carbs</vt:lpstr>
      <vt:lpstr>PowerPoint Presentation</vt:lpstr>
      <vt:lpstr>Recommendations</vt:lpstr>
      <vt:lpstr>PowerPoint Presentation</vt:lpstr>
      <vt:lpstr>High Carb Foods to Avoid</vt:lpstr>
      <vt:lpstr>Carbo Loading</vt:lpstr>
      <vt:lpstr>PowerPoint Presentation</vt:lpstr>
      <vt:lpstr>PowerPoint Presentation</vt:lpstr>
      <vt:lpstr>PowerPoint Presentation</vt:lpstr>
      <vt:lpstr>PowerPoint Presentation</vt:lpstr>
      <vt:lpstr>PowerPoint Presentation</vt:lpstr>
      <vt:lpstr>PowerPoint Presentation</vt:lpstr>
      <vt:lpstr>Celiac Disease</vt:lpstr>
      <vt:lpstr>Gluten Free Diet</vt:lpstr>
      <vt:lpstr>Gluten Free Cont.</vt:lpstr>
      <vt:lpstr>Activities</vt:lpstr>
      <vt:lpstr>Carbohydrates</vt:lpstr>
      <vt:lpstr>FATS</vt:lpstr>
      <vt:lpstr>What are Fats??</vt:lpstr>
      <vt:lpstr>Functions</vt:lpstr>
      <vt:lpstr>Sources of Fats</vt:lpstr>
      <vt:lpstr>Types of Fats</vt:lpstr>
      <vt:lpstr>Saturated Fat</vt:lpstr>
      <vt:lpstr>Unsaturated Fat</vt:lpstr>
      <vt:lpstr>Trans Fat</vt:lpstr>
      <vt:lpstr>5 Worst Trans Fat Offenders</vt:lpstr>
      <vt:lpstr>Too much fat can lead to…</vt:lpstr>
      <vt:lpstr>3 Ways to Avoid Bad Fats</vt:lpstr>
      <vt:lpstr>Eat This Not That</vt:lpstr>
      <vt:lpstr>Favorite Restaurant Items</vt:lpstr>
      <vt:lpstr>OBESITY</vt:lpstr>
      <vt:lpstr>What is Obesity?</vt:lpstr>
      <vt:lpstr>BMI</vt:lpstr>
      <vt:lpstr>An epidemic</vt:lpstr>
      <vt:lpstr>Prevalence</vt:lpstr>
      <vt:lpstr>China is on the rise</vt:lpstr>
      <vt:lpstr>Facts</vt:lpstr>
      <vt:lpstr>Facts Continued</vt:lpstr>
      <vt:lpstr>Facts </vt:lpstr>
      <vt:lpstr> Economic Impact</vt:lpstr>
      <vt:lpstr>3 main causes of obesity</vt:lpstr>
      <vt:lpstr>Toxic Environment</vt:lpstr>
      <vt:lpstr>Then vs Now</vt:lpstr>
      <vt:lpstr>PowerPoint Presentation</vt:lpstr>
      <vt:lpstr>PowerPoint Presentation</vt:lpstr>
      <vt:lpstr>PowerPoint Presentation</vt:lpstr>
      <vt:lpstr>Prices at McDonald’s</vt:lpstr>
      <vt:lpstr>Calories in a Pound</vt:lpstr>
      <vt:lpstr>You would need to exercise this much to burn 100 calories</vt:lpstr>
      <vt:lpstr>Obesity Prevention</vt:lpstr>
      <vt:lpstr>Question </vt:lpstr>
      <vt:lpstr>PowerPoint Presentation</vt:lpstr>
    </vt:vector>
  </TitlesOfParts>
  <Company>Oakwood  Friends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dc:title>
  <dc:creator>Megan Sanger</dc:creator>
  <cp:lastModifiedBy>Megan Sanger</cp:lastModifiedBy>
  <cp:revision>48</cp:revision>
  <dcterms:created xsi:type="dcterms:W3CDTF">2014-11-12T18:20:06Z</dcterms:created>
  <dcterms:modified xsi:type="dcterms:W3CDTF">2014-11-19T17:04:08Z</dcterms:modified>
</cp:coreProperties>
</file>