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7E66A9-F1B9-40F7-A7C8-B8CA6A52C123}" type="datetimeFigureOut">
              <a:rPr lang="en-US" smtClean="0"/>
              <a:t>10/15/2014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6C7683A-9956-46AD-A833-971587DB47C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C7683A-9956-46AD-A833-971587DB47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C7683A-9956-46AD-A833-971587DB47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C7683A-9956-46AD-A833-971587DB47C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C7683A-9956-46AD-A833-971587DB47C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C7683A-9956-46AD-A833-971587DB47C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6C7683A-9956-46AD-A833-971587DB47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6C7683A-9956-46AD-A833-971587DB47C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7E66A9-F1B9-40F7-A7C8-B8CA6A52C123}" type="datetimeFigureOut">
              <a:rPr lang="en-US" smtClean="0"/>
              <a:t>10/15/2014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6C7683A-9956-46AD-A833-971587DB47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D7E66A9-F1B9-40F7-A7C8-B8CA6A52C123}" type="datetimeFigureOut">
              <a:rPr lang="en-US" smtClean="0"/>
              <a:t>10/15/2014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6C7683A-9956-46AD-A833-971587DB47C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D7E66A9-F1B9-40F7-A7C8-B8CA6A52C123}" type="datetimeFigureOut">
              <a:rPr lang="en-US" smtClean="0"/>
              <a:t>10/15/2014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6C7683A-9956-46AD-A833-971587DB47C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7E66A9-F1B9-40F7-A7C8-B8CA6A52C123}" type="datetimeFigureOut">
              <a:rPr lang="en-US" smtClean="0"/>
              <a:t>10/15/2014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C7683A-9956-46AD-A833-971587DB47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abnormalpsych.wikispaces.com/casestudi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sz="7200" dirty="0" smtClean="0"/>
              <a:t>Mental Disorders</a:t>
            </a:r>
            <a:endParaRPr lang="en-US" sz="7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289" y="2286000"/>
            <a:ext cx="4381500" cy="3829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3113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en-US" dirty="0"/>
              <a:t>Marlene, a statuesque high school student, weighed 80 pounds when she was admitted to the hospital. She was dressed for a workout and spent part of the intake interview doing deep-knee bends as she explained that her father had a drinking problem and her mother was severely overweight. Marlene was in 10th grade when she became obsessed with her weight and food. Over the next two years, she pretended to eat, exercised constantly and used laxatives to shed what she believed was unattractive excess weight</a:t>
            </a:r>
          </a:p>
        </p:txBody>
      </p:sp>
    </p:spTree>
    <p:extLst>
      <p:ext uri="{BB962C8B-B14F-4D97-AF65-F5344CB8AC3E}">
        <p14:creationId xmlns:p14="http://schemas.microsoft.com/office/powerpoint/2010/main" val="133026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7467600" cy="5334000"/>
          </a:xfrm>
        </p:spPr>
        <p:txBody>
          <a:bodyPr>
            <a:normAutofit fontScale="77500" lnSpcReduction="20000"/>
          </a:bodyPr>
          <a:lstStyle/>
          <a:p>
            <a:r>
              <a:rPr lang="en-US" dirty="0"/>
              <a:t>An eating disorder is an illness that causes serious disturbances to your everyday diet, such as eating extremely small amounts of food or severely overeating</a:t>
            </a:r>
            <a:endParaRPr lang="en-US" dirty="0" smtClean="0"/>
          </a:p>
          <a:p>
            <a:r>
              <a:rPr lang="en-US" dirty="0" smtClean="0"/>
              <a:t>Three common eating disorders: anorexia </a:t>
            </a:r>
            <a:r>
              <a:rPr lang="en-US" dirty="0"/>
              <a:t>nervosa, bulimia nervosa and binge-eating </a:t>
            </a:r>
            <a:r>
              <a:rPr lang="en-US" dirty="0" smtClean="0"/>
              <a:t>disorder</a:t>
            </a:r>
          </a:p>
          <a:p>
            <a:r>
              <a:rPr lang="en-US" dirty="0" smtClean="0"/>
              <a:t>Anorexia - Eating</a:t>
            </a:r>
            <a:r>
              <a:rPr lang="en-US" dirty="0"/>
              <a:t>, food, and weight control become </a:t>
            </a:r>
            <a:r>
              <a:rPr lang="en-US" dirty="0" smtClean="0"/>
              <a:t>obsessions</a:t>
            </a:r>
          </a:p>
          <a:p>
            <a:pPr lvl="1"/>
            <a:r>
              <a:rPr lang="en-US" dirty="0" smtClean="0"/>
              <a:t>Many people with anorexia nervosa see themselves as overweight, even when they are clearly underweight.</a:t>
            </a:r>
            <a:endParaRPr lang="en-US" dirty="0" smtClean="0"/>
          </a:p>
          <a:p>
            <a:r>
              <a:rPr lang="en-US" dirty="0" smtClean="0"/>
              <a:t>Bulimia – </a:t>
            </a:r>
            <a:r>
              <a:rPr lang="en-US" dirty="0"/>
              <a:t>Patients with bulimia nervosa have recurrent and frequent episodes of eating unusually large amounts of food and feeling a lack of control over these episodes. </a:t>
            </a:r>
            <a:endParaRPr lang="en-US" dirty="0" smtClean="0"/>
          </a:p>
          <a:p>
            <a:pPr lvl="1"/>
            <a:r>
              <a:rPr lang="en-US" dirty="0" smtClean="0"/>
              <a:t>Eating followed by </a:t>
            </a:r>
            <a:r>
              <a:rPr lang="en-US" dirty="0"/>
              <a:t>forced vomiting, excessive use of laxatives or diuretics, fasting, </a:t>
            </a:r>
            <a:r>
              <a:rPr lang="en-US" dirty="0" smtClean="0"/>
              <a:t>or excessive exercise</a:t>
            </a:r>
          </a:p>
          <a:p>
            <a:r>
              <a:rPr lang="en-US" dirty="0" smtClean="0"/>
              <a:t>Binge-eating - </a:t>
            </a:r>
            <a:r>
              <a:rPr lang="en-US" dirty="0"/>
              <a:t>With binge-eating disorder a person loses control over his or her eating. </a:t>
            </a:r>
            <a:endParaRPr lang="en-US" dirty="0" smtClean="0"/>
          </a:p>
          <a:p>
            <a:r>
              <a:rPr lang="en-US" dirty="0" smtClean="0"/>
              <a:t>Teen girls are at the highest risk</a:t>
            </a:r>
          </a:p>
          <a:p>
            <a:endParaRPr lang="en-US" dirty="0"/>
          </a:p>
        </p:txBody>
      </p:sp>
      <p:sp>
        <p:nvSpPr>
          <p:cNvPr id="2" name="Title 1"/>
          <p:cNvSpPr>
            <a:spLocks noGrp="1"/>
          </p:cNvSpPr>
          <p:nvPr>
            <p:ph type="title"/>
          </p:nvPr>
        </p:nvSpPr>
        <p:spPr>
          <a:xfrm>
            <a:off x="228600" y="76200"/>
            <a:ext cx="4724400" cy="808038"/>
          </a:xfrm>
        </p:spPr>
        <p:txBody>
          <a:bodyPr/>
          <a:lstStyle/>
          <a:p>
            <a:r>
              <a:rPr lang="en-US" dirty="0" smtClean="0"/>
              <a:t>Eating Disorders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4572000"/>
            <a:ext cx="1828800" cy="21661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8215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Lisa was a 26 year old female with a terrible fear of moths.  Her fear was so bad she had difficulty visiting friends in the evening if they left their porch light on because moths would fly around the light.  Before she would go for an evening visit, she would call her friends and ask them to turn their porch light off.  Her fear and her need to have the light off brought ridicule from even her best friends.  “What could a moth do to you?” was a common response when she told them of her fears.</a:t>
            </a:r>
          </a:p>
        </p:txBody>
      </p:sp>
    </p:spTree>
    <p:extLst>
      <p:ext uri="{BB962C8B-B14F-4D97-AF65-F5344CB8AC3E}">
        <p14:creationId xmlns:p14="http://schemas.microsoft.com/office/powerpoint/2010/main" val="216758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Many people fear everything from public speaking to snakes, but when it interrupts your daily activities or causes severe physical symptoms, it's a </a:t>
            </a:r>
            <a:r>
              <a:rPr lang="en-US" dirty="0" smtClean="0"/>
              <a:t>problem</a:t>
            </a:r>
          </a:p>
          <a:p>
            <a:r>
              <a:rPr lang="en-US" dirty="0"/>
              <a:t> It becomes a problem or disorder when they spend days and weeks worrying about a </a:t>
            </a:r>
            <a:r>
              <a:rPr lang="en-US" dirty="0" smtClean="0"/>
              <a:t>situation</a:t>
            </a:r>
          </a:p>
          <a:p>
            <a:r>
              <a:rPr lang="en-US" dirty="0"/>
              <a:t>Panic and nervousness set in when exposed to the fear-inducing thing, which may result in vomiting, choking or fainting. </a:t>
            </a:r>
            <a:endParaRPr lang="en-US" dirty="0" smtClean="0"/>
          </a:p>
          <a:p>
            <a:r>
              <a:rPr lang="en-US" dirty="0" smtClean="0"/>
              <a:t>Medication </a:t>
            </a:r>
            <a:r>
              <a:rPr lang="en-US" dirty="0"/>
              <a:t>and therapy may help relieve the anxiety and allow patients to function normally</a:t>
            </a:r>
          </a:p>
        </p:txBody>
      </p:sp>
      <p:sp>
        <p:nvSpPr>
          <p:cNvPr id="2" name="Title 1"/>
          <p:cNvSpPr>
            <a:spLocks noGrp="1"/>
          </p:cNvSpPr>
          <p:nvPr>
            <p:ph type="title"/>
          </p:nvPr>
        </p:nvSpPr>
        <p:spPr/>
        <p:txBody>
          <a:bodyPr/>
          <a:lstStyle/>
          <a:p>
            <a:r>
              <a:rPr lang="en-US" dirty="0" smtClean="0"/>
              <a:t>Phobias</a:t>
            </a:r>
            <a:endParaRPr lang="en-US" dirty="0"/>
          </a:p>
        </p:txBody>
      </p:sp>
    </p:spTree>
    <p:extLst>
      <p:ext uri="{BB962C8B-B14F-4D97-AF65-F5344CB8AC3E}">
        <p14:creationId xmlns:p14="http://schemas.microsoft.com/office/powerpoint/2010/main" val="2879809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pPr fontAlgn="base"/>
            <a:r>
              <a:rPr lang="en-US" dirty="0"/>
              <a:t>Martin is a 21 year-old business major at a large university. Over the past few weeks his family and friends have noticed increasingly bizarre behaviors. On many occasions they’ve overheard him whispering in an agitated voice, even though there is no one nearby. Lately, he has refused to answer or make calls on his cell phone, claiming that if he does it will activate a deadly chip that was implanted in his brain by evil aliens.</a:t>
            </a:r>
          </a:p>
          <a:p>
            <a:pPr fontAlgn="base"/>
            <a:r>
              <a:rPr lang="en-US" dirty="0"/>
              <a:t>His parents have tried to get him to go with them to a psychiatrist for an evaluation, but he refuses. He has accused them on several occasions of conspiring with the aliens to have him killed so they can remove his brain and put it inside one of their own. He has stopped attended classes altogether. He is now so far behind in his coursework that he will fail if something doesn’t change very soon.</a:t>
            </a:r>
          </a:p>
          <a:p>
            <a:pPr fontAlgn="base"/>
            <a:r>
              <a:rPr lang="en-US" dirty="0"/>
              <a:t>Although Martin occasionally has a few beers with his friends, he’s never been known to abuse alcohol or use drugs. He does, however, have an estranged aunt who has been in and out of psychiatric hospitals over the years due to erratic and bizarre behavior</a:t>
            </a:r>
            <a:r>
              <a:rPr lang="en-US" dirty="0" smtClean="0"/>
              <a:t>.</a:t>
            </a:r>
            <a:endParaRPr lang="en-US" dirty="0"/>
          </a:p>
        </p:txBody>
      </p:sp>
    </p:spTree>
    <p:extLst>
      <p:ext uri="{BB962C8B-B14F-4D97-AF65-F5344CB8AC3E}">
        <p14:creationId xmlns:p14="http://schemas.microsoft.com/office/powerpoint/2010/main" val="18228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 symptoms are:</a:t>
            </a:r>
          </a:p>
          <a:p>
            <a:pPr lvl="1"/>
            <a:r>
              <a:rPr lang="en-US" dirty="0"/>
              <a:t>Delusions</a:t>
            </a:r>
          </a:p>
          <a:p>
            <a:pPr lvl="1"/>
            <a:r>
              <a:rPr lang="en-US" dirty="0"/>
              <a:t>Hallucinations</a:t>
            </a:r>
          </a:p>
          <a:p>
            <a:pPr lvl="1"/>
            <a:r>
              <a:rPr lang="en-US" dirty="0"/>
              <a:t>Disorganized speech</a:t>
            </a:r>
          </a:p>
          <a:p>
            <a:pPr lvl="1"/>
            <a:r>
              <a:rPr lang="en-US" dirty="0"/>
              <a:t>Disorganized or catatonic behavior</a:t>
            </a:r>
          </a:p>
          <a:p>
            <a:pPr lvl="1"/>
            <a:r>
              <a:rPr lang="en-US" dirty="0"/>
              <a:t>Emotional flatness</a:t>
            </a:r>
          </a:p>
          <a:p>
            <a:r>
              <a:rPr lang="en-US" dirty="0" smtClean="0"/>
              <a:t>Usually </a:t>
            </a:r>
            <a:r>
              <a:rPr lang="en-US" dirty="0"/>
              <a:t>presents itself in persons aged 16 to </a:t>
            </a:r>
            <a:r>
              <a:rPr lang="en-US" dirty="0" smtClean="0"/>
              <a:t>30</a:t>
            </a:r>
          </a:p>
          <a:p>
            <a:r>
              <a:rPr lang="en-US" dirty="0" smtClean="0"/>
              <a:t>Affects men </a:t>
            </a:r>
            <a:r>
              <a:rPr lang="en-US" dirty="0"/>
              <a:t>and women </a:t>
            </a:r>
            <a:r>
              <a:rPr lang="en-US" dirty="0" smtClean="0"/>
              <a:t>equally </a:t>
            </a:r>
          </a:p>
          <a:p>
            <a:r>
              <a:rPr lang="en-US" dirty="0" smtClean="0"/>
              <a:t>Doctors try </a:t>
            </a:r>
            <a:r>
              <a:rPr lang="en-US" dirty="0"/>
              <a:t>to control patients' symptoms with antipsychotic drugs and psychosocial </a:t>
            </a:r>
            <a:r>
              <a:rPr lang="en-US" dirty="0" smtClean="0"/>
              <a:t>therapies</a:t>
            </a:r>
            <a:endParaRPr lang="en-US" dirty="0"/>
          </a:p>
        </p:txBody>
      </p:sp>
      <p:sp>
        <p:nvSpPr>
          <p:cNvPr id="2" name="Title 1"/>
          <p:cNvSpPr>
            <a:spLocks noGrp="1"/>
          </p:cNvSpPr>
          <p:nvPr>
            <p:ph type="title"/>
          </p:nvPr>
        </p:nvSpPr>
        <p:spPr/>
        <p:txBody>
          <a:bodyPr/>
          <a:lstStyle/>
          <a:p>
            <a:r>
              <a:rPr lang="en-US" b="1" dirty="0"/>
              <a:t>Schizophrenia</a:t>
            </a:r>
          </a:p>
        </p:txBody>
      </p:sp>
    </p:spTree>
    <p:extLst>
      <p:ext uri="{BB962C8B-B14F-4D97-AF65-F5344CB8AC3E}">
        <p14:creationId xmlns:p14="http://schemas.microsoft.com/office/powerpoint/2010/main" val="1465656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en-US" dirty="0" err="1"/>
              <a:t>Eeyore</a:t>
            </a:r>
            <a:r>
              <a:rPr lang="en-US" dirty="0"/>
              <a:t> constantly insists that his tail falls off rather frequently. </a:t>
            </a:r>
            <a:r>
              <a:rPr lang="en-US" dirty="0" err="1"/>
              <a:t>Eeyore’s</a:t>
            </a:r>
            <a:r>
              <a:rPr lang="en-US" dirty="0"/>
              <a:t> posture typically involves a slumped head, droopy eyes, and commonly says “thanks for noticing me.” Sluggish movement is also apparent, without any physical cause for movement delay. He seems to step on his tail often and fall down. </a:t>
            </a:r>
            <a:r>
              <a:rPr lang="en-US" dirty="0" err="1"/>
              <a:t>Eeyore</a:t>
            </a:r>
            <a:r>
              <a:rPr lang="en-US" dirty="0"/>
              <a:t> indicates that sometimes it seems that even his close friends do not need him. Around friends, he typically makes comments about his relative unimportance and travels near the back of the pack. He also stated that although he tries to force a smile, a real smile has not existed in a long time, even though others try to cheer him up. He often feels empty even when accompanied by friends. </a:t>
            </a:r>
            <a:r>
              <a:rPr lang="en-US" dirty="0" err="1"/>
              <a:t>Eeyore</a:t>
            </a:r>
            <a:r>
              <a:rPr lang="en-US" dirty="0"/>
              <a:t> also seems to experience a loss of energy throughout the day, although sleeping habits are not explicitly expressed.</a:t>
            </a:r>
          </a:p>
        </p:txBody>
      </p:sp>
    </p:spTree>
    <p:extLst>
      <p:ext uri="{BB962C8B-B14F-4D97-AF65-F5344CB8AC3E}">
        <p14:creationId xmlns:p14="http://schemas.microsoft.com/office/powerpoint/2010/main" val="2051601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rmAutofit fontScale="92500" lnSpcReduction="10000"/>
          </a:bodyPr>
          <a:lstStyle/>
          <a:p>
            <a:r>
              <a:rPr lang="en-US" dirty="0"/>
              <a:t>Experts find that </a:t>
            </a:r>
            <a:r>
              <a:rPr lang="en-US" dirty="0" smtClean="0"/>
              <a:t>mood </a:t>
            </a:r>
            <a:r>
              <a:rPr lang="en-US" dirty="0"/>
              <a:t>disorders </a:t>
            </a:r>
            <a:r>
              <a:rPr lang="en-US" dirty="0" smtClean="0"/>
              <a:t>are </a:t>
            </a:r>
            <a:r>
              <a:rPr lang="en-US" dirty="0"/>
              <a:t>the most frequently diagnosed mental </a:t>
            </a:r>
            <a:r>
              <a:rPr lang="en-US" dirty="0" smtClean="0"/>
              <a:t>disorders</a:t>
            </a:r>
          </a:p>
          <a:p>
            <a:r>
              <a:rPr lang="en-US" dirty="0" smtClean="0"/>
              <a:t>Depression - is </a:t>
            </a:r>
            <a:r>
              <a:rPr lang="en-US" dirty="0"/>
              <a:t>a debilitating illness that usually reoccurs throughout a person's </a:t>
            </a:r>
            <a:r>
              <a:rPr lang="en-US" dirty="0" smtClean="0"/>
              <a:t>lifetime</a:t>
            </a:r>
          </a:p>
          <a:p>
            <a:pPr lvl="1"/>
            <a:r>
              <a:rPr lang="en-US" dirty="0" smtClean="0"/>
              <a:t>characterized by persistently sad, hopeless and worthless feelings, </a:t>
            </a:r>
            <a:r>
              <a:rPr lang="en-US" dirty="0" smtClean="0"/>
              <a:t>fatigue</a:t>
            </a:r>
            <a:r>
              <a:rPr lang="en-US" dirty="0"/>
              <a:t>, lack of focus, changes in appetite and thoughts of </a:t>
            </a:r>
            <a:r>
              <a:rPr lang="en-US" dirty="0" smtClean="0"/>
              <a:t>suicide </a:t>
            </a:r>
          </a:p>
          <a:p>
            <a:r>
              <a:rPr lang="en-US" dirty="0" smtClean="0"/>
              <a:t>Depression </a:t>
            </a:r>
            <a:r>
              <a:rPr lang="en-US" dirty="0"/>
              <a:t>is a brain disorder most likely caused by a combination of genetics, environmental, biological and psychological factors. </a:t>
            </a:r>
            <a:endParaRPr lang="en-US" dirty="0" smtClean="0"/>
          </a:p>
          <a:p>
            <a:r>
              <a:rPr lang="en-US" dirty="0" smtClean="0"/>
              <a:t>Most </a:t>
            </a:r>
            <a:r>
              <a:rPr lang="en-US" dirty="0"/>
              <a:t>people with mood disorders benefit from a regimen of antidepressant medications and psychotherapy</a:t>
            </a:r>
          </a:p>
          <a:p>
            <a:endParaRPr lang="en-US" dirty="0"/>
          </a:p>
        </p:txBody>
      </p:sp>
      <p:sp>
        <p:nvSpPr>
          <p:cNvPr id="2" name="Title 1"/>
          <p:cNvSpPr>
            <a:spLocks noGrp="1"/>
          </p:cNvSpPr>
          <p:nvPr>
            <p:ph type="title"/>
          </p:nvPr>
        </p:nvSpPr>
        <p:spPr/>
        <p:txBody>
          <a:bodyPr/>
          <a:lstStyle/>
          <a:p>
            <a:r>
              <a:rPr lang="en-US" dirty="0" smtClean="0"/>
              <a:t>Mood Disorders</a:t>
            </a:r>
            <a:endParaRPr lang="en-US" dirty="0"/>
          </a:p>
        </p:txBody>
      </p:sp>
    </p:spTree>
    <p:extLst>
      <p:ext uri="{BB962C8B-B14F-4D97-AF65-F5344CB8AC3E}">
        <p14:creationId xmlns:p14="http://schemas.microsoft.com/office/powerpoint/2010/main" val="1472562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a:t>David </a:t>
            </a:r>
            <a:r>
              <a:rPr lang="en-US" dirty="0" smtClean="0"/>
              <a:t>was </a:t>
            </a:r>
            <a:r>
              <a:rPr lang="en-US" dirty="0"/>
              <a:t>a thirteen year old, eighth grade student who had reading and math skills one to two years below grade level. He was failing every subject and seemed destined to repeat the </a:t>
            </a:r>
            <a:r>
              <a:rPr lang="en-US" dirty="0" smtClean="0"/>
              <a:t>eighth </a:t>
            </a:r>
            <a:r>
              <a:rPr lang="en-US" dirty="0"/>
              <a:t>grade. His teachers described him as disruptive and oppositional in class and stated that he had difficulty paying attention during structured and unstructured activities. The school administrators contacted his grandparents and suggested that he was likely suffering </a:t>
            </a:r>
            <a:r>
              <a:rPr lang="en-US" dirty="0" smtClean="0"/>
              <a:t>from…</a:t>
            </a:r>
            <a:endParaRPr lang="en-US" dirty="0"/>
          </a:p>
        </p:txBody>
      </p:sp>
    </p:spTree>
    <p:extLst>
      <p:ext uri="{BB962C8B-B14F-4D97-AF65-F5344CB8AC3E}">
        <p14:creationId xmlns:p14="http://schemas.microsoft.com/office/powerpoint/2010/main" val="1683392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ADHD usually </a:t>
            </a:r>
            <a:r>
              <a:rPr lang="en-US" dirty="0"/>
              <a:t>is diagnosed in extremely active children who have difficulty staying focused and controlling their behavior. </a:t>
            </a:r>
            <a:endParaRPr lang="en-US" dirty="0" smtClean="0"/>
          </a:p>
          <a:p>
            <a:r>
              <a:rPr lang="en-US" dirty="0" smtClean="0"/>
              <a:t>Experts believe </a:t>
            </a:r>
            <a:r>
              <a:rPr lang="en-US" dirty="0"/>
              <a:t>that brain injury, environmental exposure (lead), alcohol and tobacco use during pregnancy, premature delivery and low birth weight also may cause </a:t>
            </a:r>
            <a:r>
              <a:rPr lang="en-US" dirty="0" smtClean="0"/>
              <a:t>ADHD</a:t>
            </a:r>
          </a:p>
          <a:p>
            <a:r>
              <a:rPr lang="en-US" dirty="0" smtClean="0"/>
              <a:t>To </a:t>
            </a:r>
            <a:r>
              <a:rPr lang="en-US" dirty="0"/>
              <a:t>diagnose </a:t>
            </a:r>
            <a:r>
              <a:rPr lang="en-US" dirty="0" smtClean="0"/>
              <a:t>and </a:t>
            </a:r>
            <a:r>
              <a:rPr lang="en-US" dirty="0"/>
              <a:t>treat ADHD, medical health professionals assess the child's physical health and cognition to rule out other </a:t>
            </a:r>
            <a:r>
              <a:rPr lang="en-US" dirty="0" smtClean="0"/>
              <a:t>conditions.</a:t>
            </a:r>
          </a:p>
          <a:p>
            <a:pPr lvl="1"/>
            <a:r>
              <a:rPr lang="en-US" dirty="0" smtClean="0"/>
              <a:t>Observations </a:t>
            </a:r>
            <a:r>
              <a:rPr lang="en-US" dirty="0"/>
              <a:t>and reports from teachers and family members help a clinician establish a diagnosis and start treatment. </a:t>
            </a:r>
            <a:endParaRPr lang="en-US" dirty="0" smtClean="0"/>
          </a:p>
          <a:p>
            <a:r>
              <a:rPr lang="en-US" dirty="0" smtClean="0"/>
              <a:t>Many </a:t>
            </a:r>
            <a:r>
              <a:rPr lang="en-US" dirty="0"/>
              <a:t>children receive medication and behavioral therapy.</a:t>
            </a:r>
          </a:p>
          <a:p>
            <a:endParaRPr lang="en-US" dirty="0"/>
          </a:p>
        </p:txBody>
      </p:sp>
      <p:sp>
        <p:nvSpPr>
          <p:cNvPr id="2" name="Title 1"/>
          <p:cNvSpPr>
            <a:spLocks noGrp="1"/>
          </p:cNvSpPr>
          <p:nvPr>
            <p:ph type="title"/>
          </p:nvPr>
        </p:nvSpPr>
        <p:spPr/>
        <p:txBody>
          <a:bodyPr/>
          <a:lstStyle/>
          <a:p>
            <a:r>
              <a:rPr lang="en-US" dirty="0" smtClean="0"/>
              <a:t>ADHD</a:t>
            </a:r>
            <a:endParaRPr lang="en-US" dirty="0"/>
          </a:p>
        </p:txBody>
      </p:sp>
    </p:spTree>
    <p:extLst>
      <p:ext uri="{BB962C8B-B14F-4D97-AF65-F5344CB8AC3E}">
        <p14:creationId xmlns:p14="http://schemas.microsoft.com/office/powerpoint/2010/main" val="110013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Mental </a:t>
            </a:r>
            <a:r>
              <a:rPr lang="en-US" dirty="0"/>
              <a:t>illness is a medical </a:t>
            </a:r>
            <a:r>
              <a:rPr lang="en-US" dirty="0" smtClean="0"/>
              <a:t>condition </a:t>
            </a:r>
          </a:p>
          <a:p>
            <a:pPr lvl="1"/>
            <a:r>
              <a:rPr lang="en-US" dirty="0" smtClean="0"/>
              <a:t>those </a:t>
            </a:r>
            <a:r>
              <a:rPr lang="en-US" dirty="0"/>
              <a:t>who have mental disorders struggle to cope with everyday life because of their altered moods, thinking or </a:t>
            </a:r>
            <a:r>
              <a:rPr lang="en-US" dirty="0" smtClean="0"/>
              <a:t>behavior</a:t>
            </a:r>
          </a:p>
          <a:p>
            <a:r>
              <a:rPr lang="en-US" dirty="0"/>
              <a:t> </a:t>
            </a:r>
            <a:r>
              <a:rPr lang="en-US" dirty="0" smtClean="0"/>
              <a:t>greater </a:t>
            </a:r>
            <a:r>
              <a:rPr lang="en-US" dirty="0"/>
              <a:t>attention has been paid to mental disorders because of </a:t>
            </a:r>
            <a:r>
              <a:rPr lang="en-US" dirty="0" smtClean="0"/>
              <a:t>their </a:t>
            </a:r>
            <a:r>
              <a:rPr lang="en-US" dirty="0"/>
              <a:t>relationship to high-risk behaviors such as alcohol, tobacco and substance </a:t>
            </a:r>
            <a:r>
              <a:rPr lang="en-US" dirty="0" smtClean="0"/>
              <a:t>abuse</a:t>
            </a:r>
          </a:p>
          <a:p>
            <a:r>
              <a:rPr lang="en-US" dirty="0" smtClean="0"/>
              <a:t>treatment for mental illness or mental disorders can lead to recovery</a:t>
            </a:r>
          </a:p>
        </p:txBody>
      </p:sp>
      <p:sp>
        <p:nvSpPr>
          <p:cNvPr id="2" name="Title 1"/>
          <p:cNvSpPr>
            <a:spLocks noGrp="1"/>
          </p:cNvSpPr>
          <p:nvPr>
            <p:ph type="title"/>
          </p:nvPr>
        </p:nvSpPr>
        <p:spPr/>
        <p:txBody>
          <a:bodyPr/>
          <a:lstStyle/>
          <a:p>
            <a:r>
              <a:rPr lang="en-US" dirty="0" smtClean="0"/>
              <a:t>Mental Illness</a:t>
            </a:r>
            <a:endParaRPr lang="en-US" dirty="0"/>
          </a:p>
        </p:txBody>
      </p:sp>
    </p:spTree>
    <p:extLst>
      <p:ext uri="{BB962C8B-B14F-4D97-AF65-F5344CB8AC3E}">
        <p14:creationId xmlns:p14="http://schemas.microsoft.com/office/powerpoint/2010/main" val="783383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The </a:t>
            </a:r>
            <a:r>
              <a:rPr lang="en-US" dirty="0" smtClean="0"/>
              <a:t>Grinch hated </a:t>
            </a:r>
            <a:r>
              <a:rPr lang="en-US" dirty="0"/>
              <a:t>Christmas and wanted to stop it from happening. When he was little, he got irritated and aggressive at the school because he was being made fun of by </a:t>
            </a:r>
            <a:r>
              <a:rPr lang="en-US" dirty="0" smtClean="0"/>
              <a:t>the </a:t>
            </a:r>
            <a:r>
              <a:rPr lang="en-US" dirty="0"/>
              <a:t>boy who now is the mayor of the town. The Grinch threw a fit and picked up the Christmas tree and threw it to the other side of the classroom. After that he no longer liked Christmas. Years and years later the Grinch decided that he was going to stop Christmas from happening. He decided to dress as Santa Claus and take away all the Christmas trees and presents from the people of </a:t>
            </a:r>
            <a:r>
              <a:rPr lang="en-US" dirty="0" err="1"/>
              <a:t>Whoville</a:t>
            </a:r>
            <a:r>
              <a:rPr lang="en-US" dirty="0"/>
              <a:t>. He failed to plan ahead to know what the consequences would be. </a:t>
            </a:r>
            <a:r>
              <a:rPr lang="en-US" dirty="0" smtClean="0"/>
              <a:t>The </a:t>
            </a:r>
            <a:r>
              <a:rPr lang="en-US" dirty="0"/>
              <a:t>Grinch did not show any remorse of what he did. He wanted Christmas to be over. He also did not care for the safety of other including his dog. </a:t>
            </a:r>
            <a:r>
              <a:rPr lang="en-US" dirty="0" smtClean="0"/>
              <a:t>The </a:t>
            </a:r>
            <a:r>
              <a:rPr lang="en-US" dirty="0"/>
              <a:t>Grinch was irresponsible and thinking recklessly. He wanted everyone miserable and thought that would make him feel better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27589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Among the most common personality disorders are:</a:t>
            </a:r>
          </a:p>
          <a:p>
            <a:r>
              <a:rPr lang="en-US" dirty="0"/>
              <a:t>Antisocial personality disorder </a:t>
            </a:r>
            <a:endParaRPr lang="en-US" dirty="0" smtClean="0"/>
          </a:p>
          <a:p>
            <a:pPr lvl="1"/>
            <a:r>
              <a:rPr lang="en-US" dirty="0" smtClean="0"/>
              <a:t>refers </a:t>
            </a:r>
            <a:r>
              <a:rPr lang="en-US" dirty="0"/>
              <a:t>to those people who do not follow the rules of society and have little regard for the feelings of others. They often display criminal behavior and show no remorse.</a:t>
            </a:r>
          </a:p>
          <a:p>
            <a:r>
              <a:rPr lang="en-US" dirty="0"/>
              <a:t>Avoidant personality disorder </a:t>
            </a:r>
            <a:endParaRPr lang="en-US" dirty="0" smtClean="0"/>
          </a:p>
          <a:p>
            <a:pPr lvl="1"/>
            <a:r>
              <a:rPr lang="en-US" dirty="0" smtClean="0"/>
              <a:t>people </a:t>
            </a:r>
            <a:r>
              <a:rPr lang="en-US" dirty="0"/>
              <a:t>who are anxious and often over-controlled, resulting in a fear of criticism and hesitation to become involved with others.</a:t>
            </a:r>
          </a:p>
          <a:p>
            <a:r>
              <a:rPr lang="en-US" dirty="0"/>
              <a:t>Borderline personality disorder </a:t>
            </a:r>
            <a:endParaRPr lang="en-US" dirty="0" smtClean="0"/>
          </a:p>
          <a:p>
            <a:pPr lvl="1"/>
            <a:r>
              <a:rPr lang="en-US" dirty="0" smtClean="0"/>
              <a:t>causes </a:t>
            </a:r>
            <a:r>
              <a:rPr lang="en-US" dirty="0"/>
              <a:t>people to be unstable and impulsive, resulting in suicide threats or attempts. </a:t>
            </a:r>
          </a:p>
          <a:p>
            <a:pPr lvl="1"/>
            <a:r>
              <a:rPr lang="en-US" dirty="0" smtClean="0"/>
              <a:t>They </a:t>
            </a:r>
            <a:r>
              <a:rPr lang="en-US" dirty="0"/>
              <a:t>fear abandonment and find it difficult to maintain stable relationships.</a:t>
            </a:r>
          </a:p>
          <a:p>
            <a:endParaRPr lang="en-US" dirty="0"/>
          </a:p>
        </p:txBody>
      </p:sp>
      <p:sp>
        <p:nvSpPr>
          <p:cNvPr id="2" name="Title 1"/>
          <p:cNvSpPr>
            <a:spLocks noGrp="1"/>
          </p:cNvSpPr>
          <p:nvPr>
            <p:ph type="title"/>
          </p:nvPr>
        </p:nvSpPr>
        <p:spPr/>
        <p:txBody>
          <a:bodyPr/>
          <a:lstStyle/>
          <a:p>
            <a:r>
              <a:rPr lang="en-US" dirty="0" smtClean="0"/>
              <a:t>Personality Disorders</a:t>
            </a:r>
            <a:endParaRPr lang="en-US" dirty="0"/>
          </a:p>
        </p:txBody>
      </p:sp>
    </p:spTree>
    <p:extLst>
      <p:ext uri="{BB962C8B-B14F-4D97-AF65-F5344CB8AC3E}">
        <p14:creationId xmlns:p14="http://schemas.microsoft.com/office/powerpoint/2010/main" val="32103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Rapid heart beat. Shortness of breath. Nausea and dizziness. Weakness. Sweatiness. Tingling hands. Chest pains. Smothering sensations. Loss of control. Terror.</a:t>
            </a:r>
          </a:p>
        </p:txBody>
      </p:sp>
    </p:spTree>
    <p:extLst>
      <p:ext uri="{BB962C8B-B14F-4D97-AF65-F5344CB8AC3E}">
        <p14:creationId xmlns:p14="http://schemas.microsoft.com/office/powerpoint/2010/main" val="3686743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R</a:t>
            </a:r>
            <a:r>
              <a:rPr lang="en-US" dirty="0" smtClean="0"/>
              <a:t>eal</a:t>
            </a:r>
            <a:r>
              <a:rPr lang="en-US" dirty="0"/>
              <a:t>, physical manifestation of </a:t>
            </a:r>
            <a:r>
              <a:rPr lang="en-US" dirty="0" smtClean="0"/>
              <a:t>fear</a:t>
            </a:r>
          </a:p>
          <a:p>
            <a:pPr lvl="1"/>
            <a:r>
              <a:rPr lang="en-US" dirty="0" smtClean="0"/>
              <a:t>classified as a disorder when they occur repeatedly and are disabling</a:t>
            </a:r>
            <a:endParaRPr lang="en-US" dirty="0" smtClean="0"/>
          </a:p>
          <a:p>
            <a:r>
              <a:rPr lang="en-US" dirty="0" smtClean="0"/>
              <a:t>An </a:t>
            </a:r>
            <a:r>
              <a:rPr lang="en-US" dirty="0"/>
              <a:t>attack may occur at any </a:t>
            </a:r>
            <a:r>
              <a:rPr lang="en-US" dirty="0" smtClean="0"/>
              <a:t>time</a:t>
            </a:r>
          </a:p>
          <a:p>
            <a:r>
              <a:rPr lang="en-US" dirty="0"/>
              <a:t>affect more women than </a:t>
            </a:r>
            <a:r>
              <a:rPr lang="en-US" dirty="0" smtClean="0"/>
              <a:t>men. </a:t>
            </a:r>
          </a:p>
          <a:p>
            <a:r>
              <a:rPr lang="en-US" dirty="0" smtClean="0"/>
              <a:t>Many </a:t>
            </a:r>
            <a:r>
              <a:rPr lang="en-US" dirty="0"/>
              <a:t>people begin having panic attacks in adolescence or early </a:t>
            </a:r>
            <a:r>
              <a:rPr lang="en-US" dirty="0" smtClean="0"/>
              <a:t>adulthood </a:t>
            </a:r>
          </a:p>
          <a:p>
            <a:r>
              <a:rPr lang="en-US" dirty="0" smtClean="0"/>
              <a:t>Without </a:t>
            </a:r>
            <a:r>
              <a:rPr lang="en-US" dirty="0"/>
              <a:t>help, people who experience panic attacks may develop </a:t>
            </a:r>
            <a:r>
              <a:rPr lang="en-US" dirty="0" smtClean="0"/>
              <a:t>agoraphobia</a:t>
            </a:r>
          </a:p>
          <a:p>
            <a:r>
              <a:rPr lang="en-US" dirty="0" smtClean="0"/>
              <a:t>Panic </a:t>
            </a:r>
            <a:r>
              <a:rPr lang="en-US" dirty="0"/>
              <a:t>disorder is the most treatable anxiety </a:t>
            </a:r>
            <a:r>
              <a:rPr lang="en-US" dirty="0" smtClean="0"/>
              <a:t>disorder</a:t>
            </a:r>
          </a:p>
          <a:p>
            <a:pPr lvl="1"/>
            <a:r>
              <a:rPr lang="en-US" dirty="0" smtClean="0"/>
              <a:t>patients </a:t>
            </a:r>
            <a:r>
              <a:rPr lang="en-US" dirty="0"/>
              <a:t>receive a combination of medications and psychotherapy</a:t>
            </a:r>
          </a:p>
        </p:txBody>
      </p:sp>
      <p:sp>
        <p:nvSpPr>
          <p:cNvPr id="2" name="Title 1"/>
          <p:cNvSpPr>
            <a:spLocks noGrp="1"/>
          </p:cNvSpPr>
          <p:nvPr>
            <p:ph type="title"/>
          </p:nvPr>
        </p:nvSpPr>
        <p:spPr/>
        <p:txBody>
          <a:bodyPr/>
          <a:lstStyle/>
          <a:p>
            <a:r>
              <a:rPr lang="en-US" dirty="0" smtClean="0"/>
              <a:t>Panic Disorder</a:t>
            </a:r>
            <a:endParaRPr lang="en-US" dirty="0"/>
          </a:p>
        </p:txBody>
      </p:sp>
    </p:spTree>
    <p:extLst>
      <p:ext uri="{BB962C8B-B14F-4D97-AF65-F5344CB8AC3E}">
        <p14:creationId xmlns:p14="http://schemas.microsoft.com/office/powerpoint/2010/main" val="1230397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hlinkClick r:id="rId2"/>
              </a:rPr>
              <a:t>http://abnormalpsych.wikispaces.com/casestudies</a:t>
            </a:r>
            <a:endParaRPr lang="en-US" dirty="0"/>
          </a:p>
        </p:txBody>
      </p:sp>
      <p:sp>
        <p:nvSpPr>
          <p:cNvPr id="2" name="Title 1"/>
          <p:cNvSpPr>
            <a:spLocks noGrp="1"/>
          </p:cNvSpPr>
          <p:nvPr>
            <p:ph type="title"/>
          </p:nvPr>
        </p:nvSpPr>
        <p:spPr/>
        <p:txBody>
          <a:bodyPr>
            <a:normAutofit fontScale="90000"/>
          </a:bodyPr>
          <a:lstStyle/>
          <a:p>
            <a:r>
              <a:rPr lang="en-US" b="1" dirty="0" smtClean="0"/>
              <a:t>Mental Illness in Television</a:t>
            </a:r>
            <a:r>
              <a:rPr lang="en-US" b="1" dirty="0"/>
              <a:t/>
            </a:r>
            <a:br>
              <a:rPr lang="en-US" b="1" dirty="0"/>
            </a:br>
            <a:endParaRPr lang="en-US" dirty="0"/>
          </a:p>
        </p:txBody>
      </p:sp>
    </p:spTree>
    <p:extLst>
      <p:ext uri="{BB962C8B-B14F-4D97-AF65-F5344CB8AC3E}">
        <p14:creationId xmlns:p14="http://schemas.microsoft.com/office/powerpoint/2010/main" val="426125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10. </a:t>
            </a:r>
            <a:r>
              <a:rPr lang="en-US" dirty="0"/>
              <a:t>Autism Spectrum </a:t>
            </a:r>
            <a:r>
              <a:rPr lang="en-US" dirty="0" smtClean="0"/>
              <a:t>Disorders</a:t>
            </a:r>
          </a:p>
          <a:p>
            <a:r>
              <a:rPr lang="en-US" dirty="0" smtClean="0"/>
              <a:t>9. Schizophrenia</a:t>
            </a:r>
          </a:p>
          <a:p>
            <a:r>
              <a:rPr lang="en-US" dirty="0" smtClean="0"/>
              <a:t>8. Bipolar Disorder</a:t>
            </a:r>
          </a:p>
          <a:p>
            <a:r>
              <a:rPr lang="en-US" dirty="0" smtClean="0"/>
              <a:t>7. Panic Disorder</a:t>
            </a:r>
          </a:p>
          <a:p>
            <a:r>
              <a:rPr lang="en-US" dirty="0" smtClean="0"/>
              <a:t>6. Anxiety Disorders</a:t>
            </a:r>
          </a:p>
          <a:p>
            <a:r>
              <a:rPr lang="en-US" dirty="0" smtClean="0"/>
              <a:t>5. Phobias</a:t>
            </a:r>
          </a:p>
          <a:p>
            <a:r>
              <a:rPr lang="en-US" dirty="0" smtClean="0"/>
              <a:t>4. Attention Deficit Hyperactivity Disorder</a:t>
            </a:r>
          </a:p>
          <a:p>
            <a:r>
              <a:rPr lang="en-US" dirty="0" smtClean="0"/>
              <a:t>3. Eating Disorders</a:t>
            </a:r>
          </a:p>
          <a:p>
            <a:r>
              <a:rPr lang="en-US" dirty="0" smtClean="0"/>
              <a:t>2. Personality Disorders</a:t>
            </a:r>
          </a:p>
          <a:p>
            <a:r>
              <a:rPr lang="en-US" dirty="0" smtClean="0"/>
              <a:t>1. Mood Disorders</a:t>
            </a:r>
            <a:endParaRPr lang="en-US" dirty="0"/>
          </a:p>
        </p:txBody>
      </p:sp>
      <p:sp>
        <p:nvSpPr>
          <p:cNvPr id="2" name="Title 1"/>
          <p:cNvSpPr>
            <a:spLocks noGrp="1"/>
          </p:cNvSpPr>
          <p:nvPr>
            <p:ph type="title"/>
          </p:nvPr>
        </p:nvSpPr>
        <p:spPr/>
        <p:txBody>
          <a:bodyPr/>
          <a:lstStyle/>
          <a:p>
            <a:r>
              <a:rPr lang="en-US" dirty="0" smtClean="0"/>
              <a:t>Top 10 Mental Disorders</a:t>
            </a:r>
            <a:endParaRPr lang="en-US" dirty="0"/>
          </a:p>
        </p:txBody>
      </p:sp>
    </p:spTree>
    <p:extLst>
      <p:ext uri="{BB962C8B-B14F-4D97-AF65-F5344CB8AC3E}">
        <p14:creationId xmlns:p14="http://schemas.microsoft.com/office/powerpoint/2010/main" val="100399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a:t>During Elizabeth's pregnancy at age 38, she became increasingly sad, to the point that she lost her appetite and spent most of her days in bed. She was unable to keep up with her household and family business duties and days before her baby was due, she revealed that she didn't think she'd survive childbirth. After the baby was born, her mood immediately changed from depressed to festive. She ignored the baby and went on buying binges. When asked how she felt, she reported "ecstatic" and "sexy"</a:t>
            </a:r>
          </a:p>
        </p:txBody>
      </p:sp>
    </p:spTree>
    <p:extLst>
      <p:ext uri="{BB962C8B-B14F-4D97-AF65-F5344CB8AC3E}">
        <p14:creationId xmlns:p14="http://schemas.microsoft.com/office/powerpoint/2010/main" val="347280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Bipolar disorder is one of several mood disorders that leaves people with emotions swinging from abnormally high (manic) to dangerously low (</a:t>
            </a:r>
            <a:r>
              <a:rPr lang="en-US" dirty="0" smtClean="0"/>
              <a:t>depressive)</a:t>
            </a:r>
          </a:p>
          <a:p>
            <a:pPr lvl="1"/>
            <a:r>
              <a:rPr lang="en-US" dirty="0"/>
              <a:t>T</a:t>
            </a:r>
            <a:r>
              <a:rPr lang="en-US" dirty="0" smtClean="0"/>
              <a:t>he </a:t>
            </a:r>
            <a:r>
              <a:rPr lang="en-US" dirty="0"/>
              <a:t>extremes are so severe that they can damage relationships, result in poor performance in school or work and possibly lead to </a:t>
            </a:r>
            <a:r>
              <a:rPr lang="en-US" dirty="0" smtClean="0"/>
              <a:t>suicide</a:t>
            </a:r>
          </a:p>
          <a:p>
            <a:r>
              <a:rPr lang="en-US" dirty="0"/>
              <a:t>Most people with bipolar disorder are diagnosed by age </a:t>
            </a:r>
            <a:r>
              <a:rPr lang="en-US" dirty="0" smtClean="0"/>
              <a:t>25</a:t>
            </a:r>
          </a:p>
          <a:p>
            <a:r>
              <a:rPr lang="en-US" dirty="0"/>
              <a:t>People with bipolar disorder can lead a normal life with long-term treatment using both mood-stabilizing medications and psychotherapy to control their symptoms</a:t>
            </a:r>
          </a:p>
        </p:txBody>
      </p:sp>
      <p:sp>
        <p:nvSpPr>
          <p:cNvPr id="2" name="Title 1"/>
          <p:cNvSpPr>
            <a:spLocks noGrp="1"/>
          </p:cNvSpPr>
          <p:nvPr>
            <p:ph type="title"/>
          </p:nvPr>
        </p:nvSpPr>
        <p:spPr/>
        <p:txBody>
          <a:bodyPr/>
          <a:lstStyle/>
          <a:p>
            <a:r>
              <a:rPr lang="en-US" dirty="0" smtClean="0"/>
              <a:t>Bipolar Disorder</a:t>
            </a:r>
            <a:endParaRPr lang="en-US" dirty="0"/>
          </a:p>
        </p:txBody>
      </p:sp>
    </p:spTree>
    <p:extLst>
      <p:ext uri="{BB962C8B-B14F-4D97-AF65-F5344CB8AC3E}">
        <p14:creationId xmlns:p14="http://schemas.microsoft.com/office/powerpoint/2010/main" val="305246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715000"/>
          </a:xfrm>
        </p:spPr>
        <p:txBody>
          <a:bodyPr>
            <a:normAutofit fontScale="47500" lnSpcReduction="20000"/>
          </a:bodyPr>
          <a:lstStyle/>
          <a:p>
            <a:pPr fontAlgn="base"/>
            <a:r>
              <a:rPr lang="en-US" sz="3800" dirty="0"/>
              <a:t>Josh is a 27 year-old male who recently moved back in with his parents after his fiancée was killed by a drunk driver 3 months ago. His fiancée, a beautiful young woman he’d been dating for the past 4 years, was walking across a busy intersection to meet him for lunch one day. He still vividly remembers the horrific scene as the drunk driver ran the red light, plowing down his fiancée right before his eyes. He raced to her side, embracing her crumpled, bloody body as she died in his arms in the middle of the crosswalk. No matter how hard he tries to forget, he frequently finds himself reliving the entire incident as if it was happening all over.</a:t>
            </a:r>
          </a:p>
          <a:p>
            <a:pPr fontAlgn="base"/>
            <a:r>
              <a:rPr lang="en-US" sz="3800" dirty="0"/>
              <a:t>Since the accident, Josh has been plagued with nightmares about the accident almost every night. He had to quit his job because his office was located in the building right next to the little café where he was meeting his fiancée for lunch the day she died. The few times he attempted to return to work were unbearable for him. He has since avoided that entire area of town.</a:t>
            </a:r>
          </a:p>
          <a:p>
            <a:pPr fontAlgn="base"/>
            <a:r>
              <a:rPr lang="en-US" sz="3800" dirty="0"/>
              <a:t>Normally an outgoing, fun-loving guy, Josh has become increasingly withdrawn, “jumpy”, and irritable since his fiancé’s death. He’s stopped working out, playing his guitar, or playing basketball with his friends – all activities he once really enjoyed. His parents worry about how detached and emotionally flat he’s become</a:t>
            </a:r>
          </a:p>
          <a:p>
            <a:endParaRPr lang="en-US" dirty="0"/>
          </a:p>
        </p:txBody>
      </p:sp>
    </p:spTree>
    <p:extLst>
      <p:ext uri="{BB962C8B-B14F-4D97-AF65-F5344CB8AC3E}">
        <p14:creationId xmlns:p14="http://schemas.microsoft.com/office/powerpoint/2010/main" val="391432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a:t>Anxiety </a:t>
            </a:r>
            <a:r>
              <a:rPr lang="en-US" dirty="0" smtClean="0"/>
              <a:t>disorders include: </a:t>
            </a:r>
            <a:r>
              <a:rPr lang="en-US" dirty="0"/>
              <a:t>OCD, PTSD and </a:t>
            </a:r>
            <a:r>
              <a:rPr lang="en-US" dirty="0" smtClean="0"/>
              <a:t>GAD</a:t>
            </a:r>
          </a:p>
          <a:p>
            <a:r>
              <a:rPr lang="en-US" dirty="0"/>
              <a:t>Obsessive-compulsive disorder (OCD) is a combination of recurring thoughts (obsessions) and repeated actions (compulsions) that a person performs with the belief that the behavior gives him or her </a:t>
            </a:r>
            <a:r>
              <a:rPr lang="en-US" dirty="0" smtClean="0"/>
              <a:t>control</a:t>
            </a:r>
          </a:p>
          <a:p>
            <a:pPr lvl="1"/>
            <a:r>
              <a:rPr lang="en-US" dirty="0"/>
              <a:t> the behavior ends up controlling the person</a:t>
            </a:r>
            <a:endParaRPr lang="en-US" dirty="0" smtClean="0"/>
          </a:p>
          <a:p>
            <a:r>
              <a:rPr lang="en-US" dirty="0"/>
              <a:t>Post-traumatic stress disorder (PTSD) occurs after a terrifying </a:t>
            </a:r>
            <a:r>
              <a:rPr lang="en-US" dirty="0" smtClean="0"/>
              <a:t>experience and the person repeatedly relieves the experience in their mind.</a:t>
            </a:r>
          </a:p>
          <a:p>
            <a:pPr lvl="1"/>
            <a:r>
              <a:rPr lang="en-US" dirty="0" smtClean="0"/>
              <a:t>It </a:t>
            </a:r>
            <a:r>
              <a:rPr lang="en-US" dirty="0"/>
              <a:t>occurs most often in survivors of </a:t>
            </a:r>
            <a:r>
              <a:rPr lang="en-US" dirty="0" smtClean="0"/>
              <a:t>combat</a:t>
            </a:r>
          </a:p>
          <a:p>
            <a:pPr lvl="1"/>
            <a:r>
              <a:rPr lang="en-US" dirty="0"/>
              <a:t>a</a:t>
            </a:r>
            <a:r>
              <a:rPr lang="en-US" dirty="0" smtClean="0"/>
              <a:t>lso </a:t>
            </a:r>
            <a:r>
              <a:rPr lang="en-US" dirty="0"/>
              <a:t>found in survivors of natural and man-made </a:t>
            </a:r>
            <a:r>
              <a:rPr lang="en-US" dirty="0" smtClean="0"/>
              <a:t>disasters</a:t>
            </a:r>
          </a:p>
          <a:p>
            <a:pPr lvl="1"/>
            <a:r>
              <a:rPr lang="en-US" dirty="0" smtClean="0"/>
              <a:t>PTSD </a:t>
            </a:r>
            <a:r>
              <a:rPr lang="en-US" dirty="0"/>
              <a:t>does not always occur </a:t>
            </a:r>
            <a:r>
              <a:rPr lang="en-US" dirty="0" smtClean="0"/>
              <a:t>immediately</a:t>
            </a:r>
          </a:p>
          <a:p>
            <a:r>
              <a:rPr lang="en-US" dirty="0" smtClean="0"/>
              <a:t>General anxiety disorder (GAD) is the diagnosis given to a person who worries or stresses for no apparent reason for a period of at least six months</a:t>
            </a:r>
          </a:p>
          <a:p>
            <a:pPr lvl="1"/>
            <a:r>
              <a:rPr lang="en-US" dirty="0" smtClean="0"/>
              <a:t>overly concerned with everyday worries and often anticipate disaster.</a:t>
            </a:r>
          </a:p>
          <a:p>
            <a:pPr lvl="1"/>
            <a:r>
              <a:rPr lang="en-US" dirty="0" smtClean="0"/>
              <a:t>experience physical symptoms such as muscle tension, sweating, trembling and nausea</a:t>
            </a:r>
          </a:p>
        </p:txBody>
      </p:sp>
      <p:sp>
        <p:nvSpPr>
          <p:cNvPr id="2" name="Title 1"/>
          <p:cNvSpPr>
            <a:spLocks noGrp="1"/>
          </p:cNvSpPr>
          <p:nvPr>
            <p:ph type="title"/>
          </p:nvPr>
        </p:nvSpPr>
        <p:spPr/>
        <p:txBody>
          <a:bodyPr/>
          <a:lstStyle/>
          <a:p>
            <a:r>
              <a:rPr lang="en-US" dirty="0" smtClean="0"/>
              <a:t>Anxiety Disorders</a:t>
            </a:r>
            <a:endParaRPr lang="en-US" dirty="0"/>
          </a:p>
        </p:txBody>
      </p:sp>
    </p:spTree>
    <p:extLst>
      <p:ext uri="{BB962C8B-B14F-4D97-AF65-F5344CB8AC3E}">
        <p14:creationId xmlns:p14="http://schemas.microsoft.com/office/powerpoint/2010/main" val="1835503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a:t>When Quentin was 12 months old, his parents noticed that he didn't make eye contact and seemed to reach developmental milestones later than their older child had. He was not speaking by age two and his nonverbal communication skills lagged behind those of his peers. An otherwise healthy child, Quentin's mannerisms, such as rocking himself and stroking toys instead of playing with them, had become more pronounced. He was evaluated and diagnosed </a:t>
            </a:r>
            <a:r>
              <a:rPr lang="en-US" dirty="0" smtClean="0"/>
              <a:t>with…?</a:t>
            </a:r>
            <a:r>
              <a:rPr lang="en-US" dirty="0"/>
              <a:t> </a:t>
            </a:r>
          </a:p>
        </p:txBody>
      </p:sp>
    </p:spTree>
    <p:extLst>
      <p:ext uri="{BB962C8B-B14F-4D97-AF65-F5344CB8AC3E}">
        <p14:creationId xmlns:p14="http://schemas.microsoft.com/office/powerpoint/2010/main" val="176661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characterized by:</a:t>
            </a:r>
          </a:p>
          <a:p>
            <a:pPr lvl="1"/>
            <a:r>
              <a:rPr lang="en-US" dirty="0"/>
              <a:t>Persistent deficits in social communication and social interaction across multiple </a:t>
            </a:r>
            <a:r>
              <a:rPr lang="en-US" dirty="0" smtClean="0"/>
              <a:t>contexts</a:t>
            </a:r>
            <a:endParaRPr lang="en-US" dirty="0"/>
          </a:p>
          <a:p>
            <a:pPr lvl="1"/>
            <a:r>
              <a:rPr lang="en-US" dirty="0"/>
              <a:t>Restricted, repetitive patterns of behavior, interests, or </a:t>
            </a:r>
            <a:r>
              <a:rPr lang="en-US" dirty="0" smtClean="0"/>
              <a:t>activities</a:t>
            </a:r>
            <a:endParaRPr lang="en-US" dirty="0"/>
          </a:p>
          <a:p>
            <a:pPr lvl="1"/>
            <a:r>
              <a:rPr lang="en-US" dirty="0"/>
              <a:t>Symptoms must be present in the early developmental period (typically recognized in the first two years of </a:t>
            </a:r>
            <a:r>
              <a:rPr lang="en-US" dirty="0" smtClean="0"/>
              <a:t>life)</a:t>
            </a:r>
          </a:p>
          <a:p>
            <a:pPr lvl="1"/>
            <a:r>
              <a:rPr lang="en-US" dirty="0" smtClean="0"/>
              <a:t>Symptoms </a:t>
            </a:r>
            <a:r>
              <a:rPr lang="en-US" dirty="0"/>
              <a:t>cause clinically significant impairment in social, occupational, or other important areas of current functioning</a:t>
            </a:r>
          </a:p>
          <a:p>
            <a:r>
              <a:rPr lang="en-US" dirty="0" smtClean="0"/>
              <a:t>Autism </a:t>
            </a:r>
            <a:r>
              <a:rPr lang="en-US" dirty="0"/>
              <a:t>spectrum disorder </a:t>
            </a:r>
            <a:r>
              <a:rPr lang="en-US" dirty="0" smtClean="0"/>
              <a:t>is difficult </a:t>
            </a:r>
            <a:r>
              <a:rPr lang="en-US" dirty="0"/>
              <a:t>to diagnose because there is no medical or blood test to confirm </a:t>
            </a:r>
            <a:r>
              <a:rPr lang="en-US" dirty="0" smtClean="0"/>
              <a:t>it</a:t>
            </a:r>
          </a:p>
          <a:p>
            <a:r>
              <a:rPr lang="en-US" dirty="0" smtClean="0"/>
              <a:t>More common among boys</a:t>
            </a:r>
          </a:p>
          <a:p>
            <a:pPr lvl="1"/>
            <a:r>
              <a:rPr lang="en-US" dirty="0" smtClean="0"/>
              <a:t>Boys have 4-5 times higher risk than girls</a:t>
            </a:r>
          </a:p>
          <a:p>
            <a:r>
              <a:rPr lang="en-US" dirty="0"/>
              <a:t>E</a:t>
            </a:r>
            <a:r>
              <a:rPr lang="en-US" dirty="0" smtClean="0"/>
              <a:t>arly </a:t>
            </a:r>
            <a:r>
              <a:rPr lang="en-US" dirty="0"/>
              <a:t>detection and intervention through behavioral and educational therapy </a:t>
            </a:r>
            <a:r>
              <a:rPr lang="en-US" dirty="0" smtClean="0"/>
              <a:t>can </a:t>
            </a:r>
            <a:r>
              <a:rPr lang="en-US" dirty="0"/>
              <a:t>lead to a functional life</a:t>
            </a:r>
          </a:p>
        </p:txBody>
      </p:sp>
      <p:sp>
        <p:nvSpPr>
          <p:cNvPr id="2" name="Title 1"/>
          <p:cNvSpPr>
            <a:spLocks noGrp="1"/>
          </p:cNvSpPr>
          <p:nvPr>
            <p:ph type="title"/>
          </p:nvPr>
        </p:nvSpPr>
        <p:spPr/>
        <p:txBody>
          <a:bodyPr/>
          <a:lstStyle/>
          <a:p>
            <a:r>
              <a:rPr lang="en-US" dirty="0" smtClean="0"/>
              <a:t>Autistic Disorder</a:t>
            </a:r>
            <a:endParaRPr lang="en-US" dirty="0"/>
          </a:p>
        </p:txBody>
      </p:sp>
    </p:spTree>
    <p:extLst>
      <p:ext uri="{BB962C8B-B14F-4D97-AF65-F5344CB8AC3E}">
        <p14:creationId xmlns:p14="http://schemas.microsoft.com/office/powerpoint/2010/main" val="34476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TotalTime>
  <Words>1985</Words>
  <Application>Microsoft Office PowerPoint</Application>
  <PresentationFormat>On-screen Show (4:3)</PresentationFormat>
  <Paragraphs>113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Mental Disorders</vt:lpstr>
      <vt:lpstr>Mental Illness</vt:lpstr>
      <vt:lpstr>Top 10 Mental Disorders</vt:lpstr>
      <vt:lpstr>PowerPoint Presentation</vt:lpstr>
      <vt:lpstr>Bipolar Disorder</vt:lpstr>
      <vt:lpstr>PowerPoint Presentation</vt:lpstr>
      <vt:lpstr>Anxiety Disorders</vt:lpstr>
      <vt:lpstr>PowerPoint Presentation</vt:lpstr>
      <vt:lpstr>Autistic Disorder</vt:lpstr>
      <vt:lpstr>PowerPoint Presentation</vt:lpstr>
      <vt:lpstr>Eating Disorders</vt:lpstr>
      <vt:lpstr>PowerPoint Presentation</vt:lpstr>
      <vt:lpstr>Phobias</vt:lpstr>
      <vt:lpstr>PowerPoint Presentation</vt:lpstr>
      <vt:lpstr>Schizophrenia</vt:lpstr>
      <vt:lpstr>PowerPoint Presentation</vt:lpstr>
      <vt:lpstr>Mood Disorders</vt:lpstr>
      <vt:lpstr>PowerPoint Presentation</vt:lpstr>
      <vt:lpstr>ADHD</vt:lpstr>
      <vt:lpstr>PowerPoint Presentation</vt:lpstr>
      <vt:lpstr>Personality Disorders</vt:lpstr>
      <vt:lpstr>PowerPoint Presentation</vt:lpstr>
      <vt:lpstr>Panic Disorder</vt:lpstr>
      <vt:lpstr>Mental Illness in Television </vt:lpstr>
    </vt:vector>
  </TitlesOfParts>
  <Company>Oakwood  Friends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Disorders</dc:title>
  <dc:creator>Megan Sanger</dc:creator>
  <cp:lastModifiedBy>Megan Sanger</cp:lastModifiedBy>
  <cp:revision>9</cp:revision>
  <dcterms:created xsi:type="dcterms:W3CDTF">2014-10-15T17:09:50Z</dcterms:created>
  <dcterms:modified xsi:type="dcterms:W3CDTF">2014-10-15T18:26:45Z</dcterms:modified>
</cp:coreProperties>
</file>