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1" r:id="rId4"/>
    <p:sldId id="257" r:id="rId5"/>
    <p:sldId id="258" r:id="rId6"/>
    <p:sldId id="264" r:id="rId7"/>
    <p:sldId id="259" r:id="rId8"/>
    <p:sldId id="260" r:id="rId9"/>
    <p:sldId id="265" r:id="rId10"/>
    <p:sldId id="267" r:id="rId11"/>
    <p:sldId id="261" r:id="rId12"/>
    <p:sldId id="262" r:id="rId13"/>
    <p:sldId id="269" r:id="rId14"/>
    <p:sldId id="270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Health/video/world-aids-day-history-epidemic-1506526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UUlMVB751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 and AIDS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2590"/>
            <a:ext cx="6781800" cy="1046419"/>
          </a:xfrm>
        </p:spPr>
        <p:txBody>
          <a:bodyPr/>
          <a:lstStyle/>
          <a:p>
            <a:r>
              <a:rPr lang="en-US" dirty="0" smtClean="0"/>
              <a:t>Symptoms of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1573"/>
            <a:ext cx="7543800" cy="46441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Rapid weight loss</a:t>
            </a:r>
          </a:p>
          <a:p>
            <a:r>
              <a:rPr lang="en-US" dirty="0"/>
              <a:t>Recurring fever or profuse night sweats</a:t>
            </a:r>
          </a:p>
          <a:p>
            <a:r>
              <a:rPr lang="en-US" dirty="0"/>
              <a:t>Extreme and unexplained tiredness</a:t>
            </a:r>
          </a:p>
          <a:p>
            <a:r>
              <a:rPr lang="en-US" dirty="0"/>
              <a:t>Prolonged swelling of the lymph glands in the armpits, groin, or neck</a:t>
            </a:r>
          </a:p>
          <a:p>
            <a:r>
              <a:rPr lang="en-US" dirty="0"/>
              <a:t>Diarrhea that lasts for more than a week</a:t>
            </a:r>
          </a:p>
          <a:p>
            <a:r>
              <a:rPr lang="en-US" dirty="0"/>
              <a:t>Sores of the mouth, anus, or genitals</a:t>
            </a:r>
          </a:p>
          <a:p>
            <a:r>
              <a:rPr lang="en-US" dirty="0"/>
              <a:t>Pneumonia</a:t>
            </a:r>
          </a:p>
          <a:p>
            <a:r>
              <a:rPr lang="en-US" dirty="0"/>
              <a:t>Red, brown, pink, or purplish blotches on or under the skin or inside the mouth, nose, or eyelids</a:t>
            </a:r>
          </a:p>
          <a:p>
            <a:r>
              <a:rPr lang="en-US" dirty="0"/>
              <a:t>Memory loss, depression, and other neurologic disorders.</a:t>
            </a:r>
          </a:p>
        </p:txBody>
      </p:sp>
    </p:spTree>
    <p:extLst>
      <p:ext uri="{BB962C8B-B14F-4D97-AF65-F5344CB8AC3E}">
        <p14:creationId xmlns:p14="http://schemas.microsoft.com/office/powerpoint/2010/main" val="2193235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0034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68301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Body Fluids that transfer HIV</a:t>
            </a:r>
            <a:endParaRPr lang="nl-NL" dirty="0" smtClean="0"/>
          </a:p>
          <a:p>
            <a:pPr lvl="1"/>
            <a:r>
              <a:rPr lang="nl-NL" dirty="0" smtClean="0"/>
              <a:t>Blood</a:t>
            </a:r>
            <a:endParaRPr lang="nl-NL" dirty="0"/>
          </a:p>
          <a:p>
            <a:pPr lvl="1"/>
            <a:r>
              <a:rPr lang="en-US" dirty="0"/>
              <a:t>Semen (cum)</a:t>
            </a:r>
          </a:p>
          <a:p>
            <a:pPr lvl="1"/>
            <a:r>
              <a:rPr lang="nl-NL" dirty="0"/>
              <a:t>Pre-</a:t>
            </a:r>
            <a:r>
              <a:rPr lang="nl-NL" dirty="0" err="1"/>
              <a:t>seminal</a:t>
            </a:r>
            <a:r>
              <a:rPr lang="nl-NL" dirty="0"/>
              <a:t> </a:t>
            </a:r>
            <a:r>
              <a:rPr lang="nl-NL" dirty="0" err="1"/>
              <a:t>fluid</a:t>
            </a:r>
            <a:r>
              <a:rPr lang="nl-NL" dirty="0"/>
              <a:t> (pre-cum)</a:t>
            </a:r>
          </a:p>
          <a:p>
            <a:pPr lvl="1"/>
            <a:r>
              <a:rPr lang="ro-RO" dirty="0"/>
              <a:t>Rectal fluids</a:t>
            </a:r>
          </a:p>
          <a:p>
            <a:pPr lvl="1"/>
            <a:r>
              <a:rPr lang="ro-RO" dirty="0"/>
              <a:t>Vaginal fluids</a:t>
            </a:r>
          </a:p>
          <a:p>
            <a:pPr lvl="1"/>
            <a:r>
              <a:rPr lang="en-US" dirty="0"/>
              <a:t>Breast </a:t>
            </a:r>
            <a:r>
              <a:rPr lang="en-US" dirty="0" smtClean="0"/>
              <a:t>milk</a:t>
            </a:r>
          </a:p>
          <a:p>
            <a:r>
              <a:rPr lang="en-US" dirty="0" smtClean="0"/>
              <a:t>These fluids need to come into contact with mucous membrane or damaged tissue or be injected into bloodstream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6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2887"/>
            <a:ext cx="6781800" cy="1091780"/>
          </a:xfrm>
        </p:spPr>
        <p:txBody>
          <a:bodyPr/>
          <a:lstStyle/>
          <a:p>
            <a:r>
              <a:rPr lang="en-US" dirty="0" smtClean="0"/>
              <a:t>Spreading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2503"/>
            <a:ext cx="7543800" cy="44173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Common Methods </a:t>
            </a:r>
          </a:p>
          <a:p>
            <a:pPr lvl="1"/>
            <a:r>
              <a:rPr lang="en-US" dirty="0" smtClean="0"/>
              <a:t>Sex with an infected person</a:t>
            </a:r>
          </a:p>
          <a:p>
            <a:pPr lvl="1"/>
            <a:r>
              <a:rPr lang="en-US" dirty="0" smtClean="0"/>
              <a:t>Sharing needles with someone that has HIV</a:t>
            </a:r>
          </a:p>
          <a:p>
            <a:r>
              <a:rPr lang="en-US" dirty="0" smtClean="0"/>
              <a:t>Less Common Methods </a:t>
            </a:r>
          </a:p>
          <a:p>
            <a:pPr lvl="1"/>
            <a:r>
              <a:rPr lang="en-US" dirty="0"/>
              <a:t>Pregnancy, Childbirth, and Breast Feeding</a:t>
            </a:r>
          </a:p>
          <a:p>
            <a:pPr lvl="1"/>
            <a:r>
              <a:rPr lang="en-US" dirty="0"/>
              <a:t>Occupational Exposure</a:t>
            </a:r>
          </a:p>
          <a:p>
            <a:pPr lvl="1"/>
            <a:r>
              <a:rPr lang="en-US" dirty="0"/>
              <a:t>Blood Transfusions</a:t>
            </a:r>
          </a:p>
          <a:p>
            <a:pPr lvl="1"/>
            <a:r>
              <a:rPr lang="en-US" dirty="0"/>
              <a:t>Oral </a:t>
            </a:r>
            <a:r>
              <a:rPr lang="en-US" dirty="0" smtClean="0"/>
              <a:t>sex</a:t>
            </a:r>
          </a:p>
          <a:p>
            <a:r>
              <a:rPr lang="en-US" dirty="0" smtClean="0"/>
              <a:t>Not Spread by </a:t>
            </a:r>
          </a:p>
          <a:p>
            <a:pPr lvl="1"/>
            <a:r>
              <a:rPr lang="en-US" dirty="0"/>
              <a:t>Air or water</a:t>
            </a:r>
          </a:p>
          <a:p>
            <a:pPr lvl="1"/>
            <a:r>
              <a:rPr lang="en-US" dirty="0"/>
              <a:t>Insects, including mosquitoes or ticks</a:t>
            </a:r>
          </a:p>
          <a:p>
            <a:pPr lvl="1"/>
            <a:r>
              <a:rPr lang="en-US" dirty="0"/>
              <a:t>Saliva, tears, or sweat</a:t>
            </a:r>
          </a:p>
          <a:p>
            <a:pPr lvl="1"/>
            <a:r>
              <a:rPr lang="en-US" dirty="0"/>
              <a:t>Casual </a:t>
            </a:r>
            <a:r>
              <a:rPr lang="en-US" dirty="0" smtClean="0"/>
              <a:t>contact</a:t>
            </a:r>
            <a:endParaRPr lang="en-US" dirty="0"/>
          </a:p>
          <a:p>
            <a:pPr lvl="1"/>
            <a:r>
              <a:rPr lang="en-US" dirty="0"/>
              <a:t>Drinking fountains</a:t>
            </a:r>
          </a:p>
          <a:p>
            <a:pPr lvl="1"/>
            <a:r>
              <a:rPr lang="fi-FI" dirty="0" err="1"/>
              <a:t>Toilet</a:t>
            </a:r>
            <a:r>
              <a:rPr lang="fi-FI" dirty="0"/>
              <a:t> </a:t>
            </a:r>
            <a:r>
              <a:rPr lang="fi-FI" dirty="0" err="1"/>
              <a:t>seats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9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91" y="430927"/>
            <a:ext cx="5065670" cy="955697"/>
          </a:xfrm>
        </p:spPr>
        <p:txBody>
          <a:bodyPr/>
          <a:lstStyle/>
          <a:p>
            <a:r>
              <a:rPr lang="en-US" dirty="0" smtClean="0"/>
              <a:t>Childbirth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018"/>
            <a:ext cx="7543800" cy="3886200"/>
          </a:xfrm>
        </p:spPr>
        <p:txBody>
          <a:bodyPr/>
          <a:lstStyle/>
          <a:p>
            <a:r>
              <a:rPr lang="en-US" dirty="0"/>
              <a:t>CDC recommends that all pregnant women get tested for HIV as part of their routine pregnancy care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HIV-positive mother who is not being treated for her HIV during pregnancy, labor, or delivery has a 25% chance </a:t>
            </a:r>
            <a:r>
              <a:rPr lang="en-US" dirty="0" smtClean="0"/>
              <a:t>of </a:t>
            </a:r>
            <a:r>
              <a:rPr lang="en-US" dirty="0"/>
              <a:t>passing the virus to her baby.</a:t>
            </a:r>
          </a:p>
          <a:p>
            <a:r>
              <a:rPr lang="en-US" dirty="0" smtClean="0"/>
              <a:t>When </a:t>
            </a:r>
            <a:r>
              <a:rPr lang="en-US" dirty="0"/>
              <a:t>an HIV-positive mother receives </a:t>
            </a:r>
            <a:r>
              <a:rPr lang="en-US" dirty="0" smtClean="0"/>
              <a:t>ART </a:t>
            </a:r>
            <a:r>
              <a:rPr lang="en-US" dirty="0"/>
              <a:t>drugs during pregnancy, labor, and delivery; has her baby by </a:t>
            </a:r>
            <a:r>
              <a:rPr lang="en-US" i="1" dirty="0"/>
              <a:t>Caesarian section</a:t>
            </a:r>
            <a:r>
              <a:rPr lang="en-US" dirty="0"/>
              <a:t>; and avoids breastfeeding, the chance of passing the infection to her baby falls to less than 2%</a:t>
            </a:r>
          </a:p>
        </p:txBody>
      </p:sp>
    </p:spTree>
    <p:extLst>
      <p:ext uri="{BB962C8B-B14F-4D97-AF65-F5344CB8AC3E}">
        <p14:creationId xmlns:p14="http://schemas.microsoft.com/office/powerpoint/2010/main" val="75354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0928"/>
            <a:ext cx="6781800" cy="955697"/>
          </a:xfrm>
        </p:spPr>
        <p:txBody>
          <a:bodyPr/>
          <a:lstStyle/>
          <a:p>
            <a:r>
              <a:rPr lang="en-US" dirty="0" smtClean="0"/>
              <a:t>History of the Epidemic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http://abcnews.go.com/Health/video/world-aids-day-history-epidemic-15065267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17" y="413635"/>
            <a:ext cx="3886531" cy="887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1291"/>
            <a:ext cx="7543800" cy="833790"/>
          </a:xfrm>
        </p:spPr>
        <p:txBody>
          <a:bodyPr/>
          <a:lstStyle/>
          <a:p>
            <a:r>
              <a:rPr lang="en-US" sz="2000" dirty="0"/>
              <a:t>More than 1.1 million people in the United States are living with HIV infection, and almost 1 in 6 (15.8%) are unaware of their </a:t>
            </a:r>
            <a:r>
              <a:rPr lang="en-US" sz="2000" dirty="0" smtClean="0"/>
              <a:t>infection</a:t>
            </a:r>
          </a:p>
          <a:p>
            <a:endParaRPr lang="en-US" dirty="0"/>
          </a:p>
        </p:txBody>
      </p:sp>
      <p:pic>
        <p:nvPicPr>
          <p:cNvPr id="4" name="Picture 3" descr="statistics_basics_HIV-Infections-2010_520x4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195" y="1792426"/>
            <a:ext cx="5598564" cy="469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6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66" y="385567"/>
            <a:ext cx="3909206" cy="955697"/>
          </a:xfrm>
        </p:spPr>
        <p:txBody>
          <a:bodyPr/>
          <a:lstStyle/>
          <a:p>
            <a:r>
              <a:rPr lang="en-US" dirty="0" smtClean="0"/>
              <a:t>HIV Globally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6650"/>
            <a:ext cx="7543800" cy="4640987"/>
          </a:xfrm>
        </p:spPr>
        <p:txBody>
          <a:bodyPr>
            <a:normAutofit/>
          </a:bodyPr>
          <a:lstStyle/>
          <a:p>
            <a:r>
              <a:rPr lang="en-US" dirty="0"/>
              <a:t>33.4 million are currently living with HIV/AIDS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97% of those living with HIV reside in low and middle income countries, particularly in </a:t>
            </a:r>
            <a:r>
              <a:rPr lang="en-US" dirty="0" smtClean="0"/>
              <a:t>sub-Saharan </a:t>
            </a:r>
            <a:r>
              <a:rPr lang="en-US" dirty="0"/>
              <a:t>African</a:t>
            </a:r>
          </a:p>
          <a:p>
            <a:pPr lvl="1"/>
            <a:r>
              <a:rPr lang="en-US" dirty="0"/>
              <a:t>Approximately 4.7 million with HIV in Asia</a:t>
            </a:r>
          </a:p>
          <a:p>
            <a:pPr lvl="1"/>
            <a:r>
              <a:rPr lang="en-US" dirty="0"/>
              <a:t>Approximately 2 million with HIV in Latin America</a:t>
            </a:r>
          </a:p>
          <a:p>
            <a:pPr lvl="1"/>
            <a:r>
              <a:rPr lang="en-US" dirty="0"/>
              <a:t>Approximately 1.5 million with HIV in in </a:t>
            </a:r>
            <a:r>
              <a:rPr lang="en-US" dirty="0" smtClean="0"/>
              <a:t>Europe</a:t>
            </a:r>
            <a:endParaRPr lang="en-US" dirty="0"/>
          </a:p>
          <a:p>
            <a:r>
              <a:rPr lang="en-US" dirty="0"/>
              <a:t>More than 25 million people have died of AIDS worldwide since the first cases were reported in 1981.</a:t>
            </a:r>
          </a:p>
          <a:p>
            <a:r>
              <a:rPr lang="en-US" dirty="0"/>
              <a:t>In 2008, 2 million people died due to HIV/AIDS, and another 2.7 million were newly </a:t>
            </a:r>
            <a:r>
              <a:rPr lang="en-US" dirty="0" smtClean="0"/>
              <a:t>infected</a:t>
            </a:r>
          </a:p>
        </p:txBody>
      </p:sp>
    </p:spTree>
    <p:extLst>
      <p:ext uri="{BB962C8B-B14F-4D97-AF65-F5344CB8AC3E}">
        <p14:creationId xmlns:p14="http://schemas.microsoft.com/office/powerpoint/2010/main" val="180327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only way to know for sure if you are infected with HIV is to get tested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6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6839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did HIV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49745"/>
            <a:ext cx="7543800" cy="3886200"/>
          </a:xfrm>
        </p:spPr>
        <p:txBody>
          <a:bodyPr/>
          <a:lstStyle/>
          <a:p>
            <a:r>
              <a:rPr lang="en-US" dirty="0"/>
              <a:t>Scientists identified a type of chimpanzee in West Africa as the source of HIV infection in humans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likely was transmitted to humans and mutated into HIV when humans hunted these chimpanzees for meat and came into contact with their infected blood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Over decades, the virus slowly spread across Africa and later into other parts of the world</a:t>
            </a:r>
            <a:r>
              <a:rPr lang="en-US" dirty="0" smtClean="0"/>
              <a:t>.</a:t>
            </a:r>
          </a:p>
          <a:p>
            <a:r>
              <a:rPr lang="pl-PL" dirty="0" smtClean="0">
                <a:hlinkClick r:id="rId2"/>
              </a:rPr>
              <a:t>https://www.youtube.com/watch?v=yUUlMVB751Y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6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64" y="241972"/>
            <a:ext cx="3501043" cy="887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HIV?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02295"/>
            <a:ext cx="7543800" cy="4530703"/>
          </a:xfrm>
        </p:spPr>
        <p:txBody>
          <a:bodyPr>
            <a:normAutofit/>
          </a:bodyPr>
          <a:lstStyle/>
          <a:p>
            <a:r>
              <a:rPr lang="en-US" dirty="0"/>
              <a:t>“HIV” stands for </a:t>
            </a:r>
            <a:r>
              <a:rPr lang="en-US" b="1" dirty="0"/>
              <a:t>Human Immunodeficiency Virus.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/>
              <a:t>H</a:t>
            </a:r>
            <a:r>
              <a:rPr lang="en-US" dirty="0"/>
              <a:t> – Human – This particular </a:t>
            </a:r>
            <a:r>
              <a:rPr lang="en-US" i="1" dirty="0"/>
              <a:t>virus</a:t>
            </a:r>
            <a:r>
              <a:rPr lang="en-US" dirty="0"/>
              <a:t> can only infect human beings.</a:t>
            </a:r>
          </a:p>
          <a:p>
            <a:pPr lvl="1"/>
            <a:r>
              <a:rPr lang="en-US" b="1" dirty="0"/>
              <a:t>I</a:t>
            </a:r>
            <a:r>
              <a:rPr lang="en-US" dirty="0"/>
              <a:t> – Immunodeficiency – HIV weakens your </a:t>
            </a:r>
            <a:r>
              <a:rPr lang="en-US" i="1" dirty="0"/>
              <a:t>immune system</a:t>
            </a:r>
            <a:r>
              <a:rPr lang="en-US" dirty="0"/>
              <a:t> by destroying important cells that fight disease and infection. A "deficient" immune system can't protect you.</a:t>
            </a:r>
          </a:p>
          <a:p>
            <a:pPr lvl="1"/>
            <a:r>
              <a:rPr lang="en-US" b="1" dirty="0"/>
              <a:t>V</a:t>
            </a:r>
            <a:r>
              <a:rPr lang="en-US" dirty="0"/>
              <a:t> – Virus – A virus can only reproduce itself by taking over a cell in the body of its host.</a:t>
            </a:r>
          </a:p>
          <a:p>
            <a:r>
              <a:rPr lang="en-US" dirty="0" smtClean="0"/>
              <a:t>You have HIV for life</a:t>
            </a:r>
            <a:endParaRPr lang="en-US" dirty="0"/>
          </a:p>
          <a:p>
            <a:pPr lvl="1"/>
            <a:r>
              <a:rPr lang="en-US" dirty="0"/>
              <a:t>Unlike most viruses, the human </a:t>
            </a:r>
            <a:r>
              <a:rPr lang="en-US" dirty="0" smtClean="0"/>
              <a:t>immune system cannot rid the body of HIV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7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64" y="264652"/>
            <a:ext cx="3637097" cy="8422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06947"/>
            <a:ext cx="7543800" cy="3392617"/>
          </a:xfrm>
        </p:spPr>
        <p:txBody>
          <a:bodyPr/>
          <a:lstStyle/>
          <a:p>
            <a:r>
              <a:rPr lang="en-US" dirty="0" smtClean="0"/>
              <a:t>HIV can hide in the cells of your body for long periods of time</a:t>
            </a:r>
          </a:p>
          <a:p>
            <a:r>
              <a:rPr lang="en-US" dirty="0" smtClean="0"/>
              <a:t>Once the virus becomes active it attacks your T-Cells</a:t>
            </a:r>
          </a:p>
          <a:p>
            <a:pPr lvl="1"/>
            <a:r>
              <a:rPr lang="en-US" dirty="0"/>
              <a:t>these </a:t>
            </a:r>
            <a:r>
              <a:rPr lang="en-US" dirty="0" smtClean="0"/>
              <a:t>cells </a:t>
            </a:r>
            <a:r>
              <a:rPr lang="en-US" dirty="0"/>
              <a:t>fight infections and disease</a:t>
            </a:r>
          </a:p>
          <a:p>
            <a:r>
              <a:rPr lang="en-US" dirty="0"/>
              <a:t>HIV can destroy so many of your CD4 cells that your body can't fight infections and diseases </a:t>
            </a:r>
            <a:r>
              <a:rPr lang="en-US" dirty="0" smtClean="0"/>
              <a:t>anymore</a:t>
            </a:r>
          </a:p>
          <a:p>
            <a:endParaRPr lang="en-US" dirty="0"/>
          </a:p>
        </p:txBody>
      </p:sp>
      <p:pic>
        <p:nvPicPr>
          <p:cNvPr id="4" name="Content Placeholder 3" descr="images-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" r="-558"/>
          <a:stretch/>
        </p:blipFill>
        <p:spPr>
          <a:xfrm>
            <a:off x="3333336" y="3970667"/>
            <a:ext cx="2063495" cy="26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2" y="385566"/>
            <a:ext cx="4476100" cy="933017"/>
          </a:xfrm>
        </p:spPr>
        <p:txBody>
          <a:bodyPr/>
          <a:lstStyle/>
          <a:p>
            <a:r>
              <a:rPr lang="en-US" dirty="0" smtClean="0"/>
              <a:t>Controlling HIV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83739"/>
            <a:ext cx="7543800" cy="3886200"/>
          </a:xfrm>
        </p:spPr>
        <p:txBody>
          <a:bodyPr/>
          <a:lstStyle/>
          <a:p>
            <a:r>
              <a:rPr lang="en-US" dirty="0" smtClean="0"/>
              <a:t>Antiretroviral Therapy (ART) keeps the level of the virus low</a:t>
            </a:r>
          </a:p>
          <a:p>
            <a:r>
              <a:rPr lang="en-US" dirty="0" smtClean="0"/>
              <a:t>ART </a:t>
            </a:r>
            <a:r>
              <a:rPr lang="en-US" dirty="0"/>
              <a:t>involves taking a combination of HIV medicines every day.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HIV medicines can control the virus so that you can live a longer, healthier life and reduce the risk of transmitting HIV to others</a:t>
            </a:r>
          </a:p>
        </p:txBody>
      </p:sp>
    </p:spTree>
    <p:extLst>
      <p:ext uri="{BB962C8B-B14F-4D97-AF65-F5344CB8AC3E}">
        <p14:creationId xmlns:p14="http://schemas.microsoft.com/office/powerpoint/2010/main" val="146258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3437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Progression from HIV to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13663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Without treatment HIV will lead to AIDS</a:t>
            </a:r>
          </a:p>
          <a:p>
            <a:r>
              <a:rPr lang="en-US" dirty="0" smtClean="0"/>
              <a:t>Stage 1 – Acute Infection </a:t>
            </a:r>
          </a:p>
          <a:p>
            <a:pPr lvl="1"/>
            <a:r>
              <a:rPr lang="en-US" dirty="0" smtClean="0"/>
              <a:t>Large amounts of the virus are being produced in your body</a:t>
            </a:r>
          </a:p>
          <a:p>
            <a:pPr lvl="1"/>
            <a:r>
              <a:rPr lang="en-US" dirty="0" smtClean="0"/>
              <a:t>Development of flu-like symptoms</a:t>
            </a:r>
          </a:p>
          <a:p>
            <a:r>
              <a:rPr lang="en-US" dirty="0" smtClean="0"/>
              <a:t>Stage 2 – Clinical Latency</a:t>
            </a:r>
          </a:p>
          <a:p>
            <a:pPr lvl="1"/>
            <a:r>
              <a:rPr lang="en-US" dirty="0" smtClean="0"/>
              <a:t>HIV reproduces at low levels without producing symptoms</a:t>
            </a:r>
          </a:p>
          <a:p>
            <a:pPr lvl="1"/>
            <a:r>
              <a:rPr lang="en-US" dirty="0" smtClean="0"/>
              <a:t>Can live in this stage for decades with treatment or about 10 years with no treatment</a:t>
            </a:r>
          </a:p>
          <a:p>
            <a:r>
              <a:rPr lang="en-US" dirty="0" smtClean="0"/>
              <a:t>Stage 3 – AIDS</a:t>
            </a:r>
          </a:p>
          <a:p>
            <a:pPr lvl="1"/>
            <a:r>
              <a:rPr lang="en-US" dirty="0" smtClean="0"/>
              <a:t>Occurs when t-cells fall below 200 cells/mm3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3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40" y="376117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affect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76317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Factors that may shorten the time between HIV and AIDS:</a:t>
            </a:r>
            <a:endParaRPr lang="en-US" dirty="0"/>
          </a:p>
          <a:p>
            <a:pPr lvl="1"/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age</a:t>
            </a:r>
            <a:endParaRPr lang="de-DE" dirty="0"/>
          </a:p>
          <a:p>
            <a:pPr lvl="1"/>
            <a:r>
              <a:rPr lang="en-US" dirty="0" smtClean="0"/>
              <a:t>Co</a:t>
            </a:r>
            <a:r>
              <a:rPr lang="en-US" dirty="0"/>
              <a:t>-infection with other viruses</a:t>
            </a:r>
          </a:p>
          <a:p>
            <a:pPr lvl="1"/>
            <a:r>
              <a:rPr lang="nl-NL" dirty="0" err="1"/>
              <a:t>Poor</a:t>
            </a:r>
            <a:r>
              <a:rPr lang="nl-NL" dirty="0"/>
              <a:t> </a:t>
            </a:r>
            <a:r>
              <a:rPr lang="nl-NL" dirty="0" err="1"/>
              <a:t>nutrition</a:t>
            </a:r>
            <a:endParaRPr lang="nl-NL" dirty="0"/>
          </a:p>
          <a:p>
            <a:pPr lvl="1"/>
            <a:r>
              <a:rPr lang="da-DK" dirty="0" err="1"/>
              <a:t>Severe</a:t>
            </a:r>
            <a:r>
              <a:rPr lang="da-DK" dirty="0"/>
              <a:t> stress</a:t>
            </a:r>
          </a:p>
          <a:p>
            <a:r>
              <a:rPr lang="en-US" b="1" dirty="0" smtClean="0"/>
              <a:t>Factors </a:t>
            </a:r>
            <a:r>
              <a:rPr lang="en-US" b="1" dirty="0"/>
              <a:t>that may delay the time between HIV and AIDS:</a:t>
            </a:r>
            <a:endParaRPr lang="en-US" dirty="0"/>
          </a:p>
          <a:p>
            <a:pPr lvl="1"/>
            <a:r>
              <a:rPr lang="en-US" dirty="0"/>
              <a:t>Taking antiretroviral therapy</a:t>
            </a:r>
          </a:p>
          <a:p>
            <a:pPr lvl="1"/>
            <a:r>
              <a:rPr lang="en-US" dirty="0"/>
              <a:t>Staying in HIV care</a:t>
            </a:r>
          </a:p>
          <a:p>
            <a:pPr lvl="1"/>
            <a:r>
              <a:rPr lang="en-US" dirty="0"/>
              <a:t>Closely adhering to your doctor’s recommendations</a:t>
            </a:r>
          </a:p>
          <a:p>
            <a:pPr lvl="1"/>
            <a:r>
              <a:rPr lang="en-US" dirty="0"/>
              <a:t>Eating healthful foods</a:t>
            </a:r>
          </a:p>
          <a:p>
            <a:pPr lvl="1"/>
            <a:r>
              <a:rPr lang="en-US" dirty="0"/>
              <a:t>Taking care of </a:t>
            </a:r>
            <a:r>
              <a:rPr lang="en-US" dirty="0" smtClean="0"/>
              <a:t>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9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39" y="385566"/>
            <a:ext cx="4135964" cy="933017"/>
          </a:xfrm>
        </p:spPr>
        <p:txBody>
          <a:bodyPr/>
          <a:lstStyle/>
          <a:p>
            <a:r>
              <a:rPr lang="en-US" dirty="0" smtClean="0"/>
              <a:t>What is AIDS?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3969"/>
            <a:ext cx="7543800" cy="4504905"/>
          </a:xfrm>
        </p:spPr>
        <p:txBody>
          <a:bodyPr>
            <a:normAutofit/>
          </a:bodyPr>
          <a:lstStyle/>
          <a:p>
            <a:r>
              <a:rPr lang="en-US" dirty="0"/>
              <a:t>“AIDS” stands for </a:t>
            </a:r>
            <a:r>
              <a:rPr lang="en-US" b="1" dirty="0"/>
              <a:t>Acquired Immunodeficiency Syndrome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– Acquired – AIDS is not something you inherit from your parents. You </a:t>
            </a:r>
            <a:r>
              <a:rPr lang="en-US" b="1" dirty="0"/>
              <a:t>acquire</a:t>
            </a:r>
            <a:r>
              <a:rPr lang="en-US" dirty="0"/>
              <a:t> AIDS after birth.</a:t>
            </a:r>
          </a:p>
          <a:p>
            <a:pPr lvl="1"/>
            <a:r>
              <a:rPr lang="en-US" b="1" dirty="0"/>
              <a:t>I</a:t>
            </a:r>
            <a:r>
              <a:rPr lang="en-US" dirty="0"/>
              <a:t> – </a:t>
            </a:r>
            <a:r>
              <a:rPr lang="en-US" dirty="0" err="1"/>
              <a:t>Immuno</a:t>
            </a:r>
            <a:r>
              <a:rPr lang="en-US" dirty="0"/>
              <a:t> – Your body's immune system includes all the organs and cells that work to fight off infection or disease.</a:t>
            </a:r>
          </a:p>
          <a:p>
            <a:pPr lvl="1"/>
            <a:r>
              <a:rPr lang="en-US" b="1" dirty="0"/>
              <a:t>D</a:t>
            </a:r>
            <a:r>
              <a:rPr lang="en-US" dirty="0"/>
              <a:t> – Deficiency – You get AIDS when your immune system is "deficient," or isn't working the way it should.</a:t>
            </a:r>
          </a:p>
          <a:p>
            <a:pPr lvl="1"/>
            <a:r>
              <a:rPr lang="en-US" b="1" dirty="0"/>
              <a:t>S</a:t>
            </a:r>
            <a:r>
              <a:rPr lang="en-US" dirty="0"/>
              <a:t> – Syndrome – A syndrome is a collection of symptoms and signs of disease. </a:t>
            </a:r>
            <a:endParaRPr lang="en-US" dirty="0" smtClean="0"/>
          </a:p>
          <a:p>
            <a:r>
              <a:rPr lang="en-US" dirty="0" smtClean="0"/>
              <a:t>Not everyone that has HIV advances to AIDS</a:t>
            </a:r>
          </a:p>
        </p:txBody>
      </p:sp>
    </p:spTree>
    <p:extLst>
      <p:ext uri="{BB962C8B-B14F-4D97-AF65-F5344CB8AC3E}">
        <p14:creationId xmlns:p14="http://schemas.microsoft.com/office/powerpoint/2010/main" val="3895141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323</TotalTime>
  <Words>831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HIV and AIDS</vt:lpstr>
      <vt:lpstr>PowerPoint Presentation</vt:lpstr>
      <vt:lpstr>Where did HIV come from?</vt:lpstr>
      <vt:lpstr>What is HIV?</vt:lpstr>
      <vt:lpstr>HIV over time</vt:lpstr>
      <vt:lpstr>Controlling HIV</vt:lpstr>
      <vt:lpstr>Progression from HIV to AIDS</vt:lpstr>
      <vt:lpstr>Factors that affect Progression</vt:lpstr>
      <vt:lpstr>What is AIDS?</vt:lpstr>
      <vt:lpstr>Symptoms of AIDS</vt:lpstr>
      <vt:lpstr>Transmission</vt:lpstr>
      <vt:lpstr>Spreading HIV</vt:lpstr>
      <vt:lpstr>Childbirth Risks</vt:lpstr>
      <vt:lpstr>History of the Epidemic</vt:lpstr>
      <vt:lpstr>HIV in the U.S.</vt:lpstr>
      <vt:lpstr>HIV Globally</vt:lpstr>
    </vt:vector>
  </TitlesOfParts>
  <Company>Providence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and AIDS</dc:title>
  <dc:creator>Megan Dowling</dc:creator>
  <cp:lastModifiedBy>Megan Sanger</cp:lastModifiedBy>
  <cp:revision>11</cp:revision>
  <dcterms:created xsi:type="dcterms:W3CDTF">2014-10-13T17:59:19Z</dcterms:created>
  <dcterms:modified xsi:type="dcterms:W3CDTF">2014-10-29T18:47:19Z</dcterms:modified>
</cp:coreProperties>
</file>