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71" r:id="rId4"/>
    <p:sldId id="272" r:id="rId5"/>
    <p:sldId id="257" r:id="rId6"/>
    <p:sldId id="258" r:id="rId7"/>
    <p:sldId id="260" r:id="rId8"/>
    <p:sldId id="259" r:id="rId9"/>
    <p:sldId id="261" r:id="rId10"/>
    <p:sldId id="262" r:id="rId11"/>
    <p:sldId id="263" r:id="rId12"/>
    <p:sldId id="265" r:id="rId13"/>
    <p:sldId id="266" r:id="rId14"/>
    <p:sldId id="267" r:id="rId15"/>
    <p:sldId id="268" r:id="rId16"/>
    <p:sldId id="269" r:id="rId17"/>
    <p:sldId id="273" r:id="rId18"/>
    <p:sldId id="274" r:id="rId19"/>
    <p:sldId id="270"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222" y="2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C1E4CFCD-011B-4991-84EC-C7ECA553A544}" type="datetimeFigureOut">
              <a:rPr lang="en-US" smtClean="0"/>
              <a:t>9/24/2014</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126A0070-8D05-4BC0-B7F0-FADFA4DE481F}"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4CFCD-011B-4991-84EC-C7ECA553A544}" type="datetimeFigureOut">
              <a:rPr lang="en-US" smtClean="0"/>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A0070-8D05-4BC0-B7F0-FADFA4DE481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4CFCD-011B-4991-84EC-C7ECA553A544}" type="datetimeFigureOut">
              <a:rPr lang="en-US" smtClean="0"/>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A0070-8D05-4BC0-B7F0-FADFA4DE481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4CFCD-011B-4991-84EC-C7ECA553A544}" type="datetimeFigureOut">
              <a:rPr lang="en-US" smtClean="0"/>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A0070-8D05-4BC0-B7F0-FADFA4DE481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E4CFCD-011B-4991-84EC-C7ECA553A544}" type="datetimeFigureOut">
              <a:rPr lang="en-US" smtClean="0"/>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A0070-8D05-4BC0-B7F0-FADFA4DE481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1E4CFCD-011B-4991-84EC-C7ECA553A544}" type="datetimeFigureOut">
              <a:rPr lang="en-US" smtClean="0"/>
              <a:t>9/24/2014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A0070-8D05-4BC0-B7F0-FADFA4DE481F}"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1E4CFCD-011B-4991-84EC-C7ECA553A544}" type="datetimeFigureOut">
              <a:rPr lang="en-US" smtClean="0"/>
              <a:t>9/24/2014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6A0070-8D05-4BC0-B7F0-FADFA4DE481F}"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E4CFCD-011B-4991-84EC-C7ECA553A544}" type="datetimeFigureOut">
              <a:rPr lang="en-US" smtClean="0"/>
              <a:t>9/24/2014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A0070-8D05-4BC0-B7F0-FADFA4DE481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E4CFCD-011B-4991-84EC-C7ECA553A544}" type="datetimeFigureOut">
              <a:rPr lang="en-US" smtClean="0"/>
              <a:t>9/24/2014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6A0070-8D05-4BC0-B7F0-FADFA4DE481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4CFCD-011B-4991-84EC-C7ECA553A544}" type="datetimeFigureOut">
              <a:rPr lang="en-US" smtClean="0"/>
              <a:t>9/24/2014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A0070-8D05-4BC0-B7F0-FADFA4DE481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4CFCD-011B-4991-84EC-C7ECA553A544}" type="datetimeFigureOut">
              <a:rPr lang="en-US" smtClean="0"/>
              <a:t>9/24/2014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A0070-8D05-4BC0-B7F0-FADFA4DE481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C1E4CFCD-011B-4991-84EC-C7ECA553A544}" type="datetimeFigureOut">
              <a:rPr lang="en-US" smtClean="0"/>
              <a:t>9/24/2014</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126A0070-8D05-4BC0-B7F0-FADFA4DE481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hyperlink" Target="http://enchroma.com/test/instruction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1Q67bMYOm7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DiNOfTbw3AQ"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Genetic Diseases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15560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Sickle Cell </a:t>
            </a:r>
            <a:r>
              <a:rPr lang="en-US" sz="4000" dirty="0" smtClean="0"/>
              <a:t>Disease</a:t>
            </a:r>
            <a:endParaRPr lang="en-US" sz="4000" dirty="0"/>
          </a:p>
        </p:txBody>
      </p:sp>
      <p:sp>
        <p:nvSpPr>
          <p:cNvPr id="4" name="Content Placeholder 3"/>
          <p:cNvSpPr>
            <a:spLocks noGrp="1"/>
          </p:cNvSpPr>
          <p:nvPr>
            <p:ph idx="1"/>
          </p:nvPr>
        </p:nvSpPr>
        <p:spPr/>
        <p:txBody>
          <a:bodyPr/>
          <a:lstStyle/>
          <a:p>
            <a:endParaRPr lang="en-US"/>
          </a:p>
        </p:txBody>
      </p:sp>
      <p:sp>
        <p:nvSpPr>
          <p:cNvPr id="5" name="Text Placeholder 4"/>
          <p:cNvSpPr>
            <a:spLocks noGrp="1"/>
          </p:cNvSpPr>
          <p:nvPr>
            <p:ph type="body" sz="half" idx="2"/>
          </p:nvPr>
        </p:nvSpPr>
        <p:spPr>
          <a:xfrm>
            <a:off x="551280" y="3408420"/>
            <a:ext cx="3008313" cy="2687580"/>
          </a:xfrm>
        </p:spPr>
        <p:txBody>
          <a:bodyPr>
            <a:normAutofit fontScale="85000" lnSpcReduction="20000"/>
          </a:bodyPr>
          <a:lstStyle/>
          <a:p>
            <a:pPr marL="285750" indent="-285750">
              <a:buFont typeface="Arial" panose="020B0604020202020204" pitchFamily="34" charset="0"/>
              <a:buChar char="•"/>
            </a:pPr>
            <a:r>
              <a:rPr lang="en-US" dirty="0" smtClean="0"/>
              <a:t>Sickle cells are sticky and stiff. They can block blood flow causing pain and damage to organs and increase risk of </a:t>
            </a:r>
            <a:r>
              <a:rPr lang="en-US" dirty="0" smtClean="0"/>
              <a:t>infection</a:t>
            </a:r>
          </a:p>
          <a:p>
            <a:pPr marL="285750" indent="-285750">
              <a:buFont typeface="Arial" panose="020B0604020202020204" pitchFamily="34" charset="0"/>
              <a:buChar char="•"/>
            </a:pPr>
            <a:r>
              <a:rPr lang="en-US" dirty="0" smtClean="0"/>
              <a:t>When </a:t>
            </a:r>
            <a:r>
              <a:rPr lang="en-US" dirty="0"/>
              <a:t>red blood cells sickle, they break down prematurely, which can lead to anemia. </a:t>
            </a:r>
            <a:endParaRPr lang="en-US" dirty="0"/>
          </a:p>
          <a:p>
            <a:pPr marL="742950" lvl="1" indent="-285750">
              <a:buFont typeface="Arial" panose="020B0604020202020204" pitchFamily="34" charset="0"/>
              <a:buChar char="•"/>
            </a:pPr>
            <a:r>
              <a:rPr lang="en-US" dirty="0" smtClean="0"/>
              <a:t>Anemia </a:t>
            </a:r>
            <a:r>
              <a:rPr lang="en-US" dirty="0"/>
              <a:t>can cause shortness of breath, fatigue, and delayed growth and development in children. </a:t>
            </a:r>
            <a:endParaRPr lang="en-US" dirty="0"/>
          </a:p>
          <a:p>
            <a:pPr marL="285750" indent="-285750">
              <a:buFont typeface="Arial" panose="020B0604020202020204" pitchFamily="34" charset="0"/>
              <a:buChar char="•"/>
            </a:pPr>
            <a:r>
              <a:rPr lang="en-US" dirty="0" smtClean="0"/>
              <a:t>Painful </a:t>
            </a:r>
            <a:r>
              <a:rPr lang="en-US" dirty="0"/>
              <a:t>episodes can occur when sickled red blood cells, which are stiff and inflexible, get stuck in small blood </a:t>
            </a:r>
            <a:r>
              <a:rPr lang="en-US" dirty="0" smtClean="0"/>
              <a:t>vessels.</a:t>
            </a:r>
          </a:p>
          <a:p>
            <a:pPr marL="742950" lvl="1" indent="-285750">
              <a:buFont typeface="Arial" panose="020B0604020202020204" pitchFamily="34" charset="0"/>
              <a:buChar char="•"/>
            </a:pPr>
            <a:r>
              <a:rPr lang="en-US" dirty="0" smtClean="0"/>
              <a:t>These </a:t>
            </a:r>
            <a:r>
              <a:rPr lang="en-US" dirty="0"/>
              <a:t>episodes deprive tissues and organs of oxygen-rich blood and can lead to organ </a:t>
            </a:r>
            <a:r>
              <a:rPr lang="en-US" dirty="0" smtClean="0"/>
              <a:t>damage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13360"/>
            <a:ext cx="3886200" cy="6217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325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a:t>
            </a:r>
            <a:endParaRPr lang="en-US" dirty="0"/>
          </a:p>
        </p:txBody>
      </p:sp>
      <p:sp>
        <p:nvSpPr>
          <p:cNvPr id="3" name="Content Placeholder 2"/>
          <p:cNvSpPr>
            <a:spLocks noGrp="1"/>
          </p:cNvSpPr>
          <p:nvPr>
            <p:ph idx="1"/>
          </p:nvPr>
        </p:nvSpPr>
        <p:spPr/>
        <p:txBody>
          <a:bodyPr/>
          <a:lstStyle/>
          <a:p>
            <a:r>
              <a:rPr lang="en-US" dirty="0" smtClean="0"/>
              <a:t>You must inherit two genes for sickle cells. One from each </a:t>
            </a:r>
            <a:r>
              <a:rPr lang="en-US" dirty="0" smtClean="0"/>
              <a:t>parent</a:t>
            </a:r>
          </a:p>
          <a:p>
            <a:r>
              <a:rPr lang="en-US" dirty="0" smtClean="0"/>
              <a:t>Most people affected in the United States are African Americans</a:t>
            </a:r>
          </a:p>
          <a:p>
            <a:pPr lvl="1"/>
            <a:r>
              <a:rPr lang="en-US" dirty="0" smtClean="0"/>
              <a:t>The </a:t>
            </a:r>
            <a:r>
              <a:rPr lang="en-US" dirty="0"/>
              <a:t>disease is estimated to occur in 1 in 500 African </a:t>
            </a:r>
            <a:r>
              <a:rPr lang="en-US" dirty="0" smtClean="0"/>
              <a:t>Americans</a:t>
            </a:r>
            <a:endParaRPr lang="en-US" dirty="0"/>
          </a:p>
        </p:txBody>
      </p:sp>
    </p:spTree>
    <p:extLst>
      <p:ext uri="{BB962C8B-B14F-4D97-AF65-F5344CB8AC3E}">
        <p14:creationId xmlns:p14="http://schemas.microsoft.com/office/powerpoint/2010/main" val="1327496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Tay</a:t>
            </a:r>
            <a:r>
              <a:rPr lang="en-US" dirty="0" smtClean="0"/>
              <a:t>-Sachs Disease</a:t>
            </a:r>
            <a:endParaRPr lang="en-US" dirty="0"/>
          </a:p>
        </p:txBody>
      </p:sp>
      <p:sp>
        <p:nvSpPr>
          <p:cNvPr id="3" name="Content Placeholder 2"/>
          <p:cNvSpPr>
            <a:spLocks noGrp="1"/>
          </p:cNvSpPr>
          <p:nvPr>
            <p:ph idx="1"/>
          </p:nvPr>
        </p:nvSpPr>
        <p:spPr/>
        <p:txBody>
          <a:bodyPr>
            <a:normAutofit/>
          </a:bodyPr>
          <a:lstStyle/>
          <a:p>
            <a:r>
              <a:rPr lang="en-US" dirty="0" smtClean="0"/>
              <a:t>Rare genetic disease that progressively kills nerve cells in the brain and the spinal chord.</a:t>
            </a:r>
          </a:p>
          <a:p>
            <a:r>
              <a:rPr lang="en-US" dirty="0" smtClean="0"/>
              <a:t>Children with severe </a:t>
            </a:r>
            <a:r>
              <a:rPr lang="en-US" dirty="0" smtClean="0"/>
              <a:t>cases usually </a:t>
            </a:r>
            <a:r>
              <a:rPr lang="en-US" dirty="0" smtClean="0"/>
              <a:t>die in early childhood</a:t>
            </a:r>
          </a:p>
          <a:p>
            <a:r>
              <a:rPr lang="en-US" dirty="0" smtClean="0"/>
              <a:t>Affected </a:t>
            </a:r>
            <a:r>
              <a:rPr lang="en-US" dirty="0"/>
              <a:t>infants lose motor skills such as turning over, sitting, and crawling. They also develop an exaggerated startle reaction to loud noises. </a:t>
            </a:r>
            <a:endParaRPr lang="en-US" dirty="0" smtClean="0"/>
          </a:p>
          <a:p>
            <a:pPr lvl="1"/>
            <a:r>
              <a:rPr lang="en-US" dirty="0" smtClean="0"/>
              <a:t>As </a:t>
            </a:r>
            <a:r>
              <a:rPr lang="en-US" dirty="0"/>
              <a:t>the disease progresses, children with </a:t>
            </a:r>
            <a:r>
              <a:rPr lang="en-US" dirty="0" err="1"/>
              <a:t>Tay</a:t>
            </a:r>
            <a:r>
              <a:rPr lang="en-US" dirty="0"/>
              <a:t>-Sachs disease experience seizures, vision and hearing loss, intellectual disability, and paralysis.</a:t>
            </a:r>
            <a:endParaRPr lang="en-US" dirty="0" smtClean="0"/>
          </a:p>
          <a:p>
            <a:endParaRPr lang="en-US" dirty="0"/>
          </a:p>
        </p:txBody>
      </p:sp>
    </p:spTree>
    <p:extLst>
      <p:ext uri="{BB962C8B-B14F-4D97-AF65-F5344CB8AC3E}">
        <p14:creationId xmlns:p14="http://schemas.microsoft.com/office/powerpoint/2010/main" val="1865284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a:t>
            </a:r>
            <a:endParaRPr lang="en-US" dirty="0"/>
          </a:p>
        </p:txBody>
      </p:sp>
      <p:sp>
        <p:nvSpPr>
          <p:cNvPr id="3" name="Content Placeholder 2"/>
          <p:cNvSpPr>
            <a:spLocks noGrp="1"/>
          </p:cNvSpPr>
          <p:nvPr>
            <p:ph idx="1"/>
          </p:nvPr>
        </p:nvSpPr>
        <p:spPr/>
        <p:txBody>
          <a:bodyPr/>
          <a:lstStyle/>
          <a:p>
            <a:r>
              <a:rPr lang="en-US" dirty="0" smtClean="0"/>
              <a:t>It </a:t>
            </a:r>
            <a:r>
              <a:rPr lang="en-US" dirty="0" smtClean="0"/>
              <a:t>is a recessive gene so it must </a:t>
            </a:r>
            <a:r>
              <a:rPr lang="en-US" dirty="0" smtClean="0"/>
              <a:t>be inherited from both </a:t>
            </a:r>
            <a:r>
              <a:rPr lang="en-US" dirty="0" smtClean="0"/>
              <a:t>parents.</a:t>
            </a:r>
          </a:p>
          <a:p>
            <a:pPr lvl="1"/>
            <a:r>
              <a:rPr lang="en-US" dirty="0" smtClean="0"/>
              <a:t>If both parents are carriers the child has a 25% chance of getting the disease</a:t>
            </a:r>
            <a:endParaRPr lang="en-US" dirty="0" smtClean="0"/>
          </a:p>
          <a:p>
            <a:r>
              <a:rPr lang="en-US" dirty="0" smtClean="0"/>
              <a:t>Most prevalent in people of Jewish descent</a:t>
            </a:r>
            <a:endParaRPr lang="en-US" dirty="0"/>
          </a:p>
        </p:txBody>
      </p:sp>
    </p:spTree>
    <p:extLst>
      <p:ext uri="{BB962C8B-B14F-4D97-AF65-F5344CB8AC3E}">
        <p14:creationId xmlns:p14="http://schemas.microsoft.com/office/powerpoint/2010/main" val="2714727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blindness</a:t>
            </a:r>
            <a:endParaRPr lang="en-US" dirty="0"/>
          </a:p>
        </p:txBody>
      </p:sp>
      <p:sp>
        <p:nvSpPr>
          <p:cNvPr id="3" name="Content Placeholder 2"/>
          <p:cNvSpPr>
            <a:spLocks noGrp="1"/>
          </p:cNvSpPr>
          <p:nvPr>
            <p:ph idx="1"/>
          </p:nvPr>
        </p:nvSpPr>
        <p:spPr/>
        <p:txBody>
          <a:bodyPr/>
          <a:lstStyle/>
          <a:p>
            <a:r>
              <a:rPr lang="en-US" dirty="0" smtClean="0"/>
              <a:t>Inability to distinguish between different colors</a:t>
            </a:r>
            <a:endParaRPr lang="en-US" dirty="0"/>
          </a:p>
        </p:txBody>
      </p:sp>
      <p:pic>
        <p:nvPicPr>
          <p:cNvPr id="410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452687"/>
            <a:ext cx="2095500"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481262"/>
            <a:ext cx="209550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00" y="4457700"/>
            <a:ext cx="20955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465926"/>
            <a:ext cx="209550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7724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a:t>
            </a:r>
            <a:endParaRPr lang="en-US" dirty="0"/>
          </a:p>
        </p:txBody>
      </p:sp>
      <p:sp>
        <p:nvSpPr>
          <p:cNvPr id="3" name="Content Placeholder 2"/>
          <p:cNvSpPr>
            <a:spLocks noGrp="1"/>
          </p:cNvSpPr>
          <p:nvPr>
            <p:ph idx="1"/>
          </p:nvPr>
        </p:nvSpPr>
        <p:spPr/>
        <p:txBody>
          <a:bodyPr/>
          <a:lstStyle/>
          <a:p>
            <a:r>
              <a:rPr lang="en-US" dirty="0" smtClean="0"/>
              <a:t>Inherited from mutations on the X chromosome. </a:t>
            </a:r>
          </a:p>
          <a:p>
            <a:r>
              <a:rPr lang="en-US" dirty="0" smtClean="0"/>
              <a:t>Sex-linked condition</a:t>
            </a:r>
          </a:p>
          <a:p>
            <a:pPr lvl="1"/>
            <a:r>
              <a:rPr lang="en-US" dirty="0" smtClean="0"/>
              <a:t>more </a:t>
            </a:r>
            <a:r>
              <a:rPr lang="en-US" dirty="0" smtClean="0"/>
              <a:t>common in boys </a:t>
            </a:r>
            <a:r>
              <a:rPr lang="en-US" dirty="0" smtClean="0"/>
              <a:t>than girls because boys only have 1 </a:t>
            </a:r>
            <a:r>
              <a:rPr lang="en-US" dirty="0"/>
              <a:t>X</a:t>
            </a:r>
            <a:r>
              <a:rPr lang="en-US" dirty="0" smtClean="0"/>
              <a:t> chromosome</a:t>
            </a:r>
          </a:p>
          <a:p>
            <a:pPr lvl="1"/>
            <a:endParaRPr lang="en-US" dirty="0"/>
          </a:p>
          <a:p>
            <a:pPr lvl="1"/>
            <a:r>
              <a:rPr lang="en-US" dirty="0" smtClean="0">
                <a:hlinkClick r:id="rId2"/>
              </a:rPr>
              <a:t>http://enchroma.com/test/instructions/</a:t>
            </a:r>
            <a:endParaRPr lang="en-US" dirty="0" smtClean="0"/>
          </a:p>
        </p:txBody>
      </p:sp>
    </p:spTree>
    <p:extLst>
      <p:ext uri="{BB962C8B-B14F-4D97-AF65-F5344CB8AC3E}">
        <p14:creationId xmlns:p14="http://schemas.microsoft.com/office/powerpoint/2010/main" val="1834716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n-US" dirty="0"/>
          </a:p>
        </p:txBody>
      </p:sp>
      <p:sp>
        <p:nvSpPr>
          <p:cNvPr id="3" name="Content Placeholder 2"/>
          <p:cNvSpPr>
            <a:spLocks noGrp="1"/>
          </p:cNvSpPr>
          <p:nvPr>
            <p:ph idx="1"/>
          </p:nvPr>
        </p:nvSpPr>
        <p:spPr/>
        <p:txBody>
          <a:bodyPr>
            <a:normAutofit fontScale="70000" lnSpcReduction="20000"/>
          </a:bodyPr>
          <a:lstStyle/>
          <a:p>
            <a:r>
              <a:rPr lang="en-US" dirty="0"/>
              <a:t>Genetic tests are tests on blood and other tissue to </a:t>
            </a:r>
            <a:r>
              <a:rPr lang="en-US" dirty="0" smtClean="0"/>
              <a:t>find genetic disorders</a:t>
            </a:r>
            <a:r>
              <a:rPr lang="en-US" dirty="0"/>
              <a:t> </a:t>
            </a:r>
            <a:endParaRPr lang="en-US" dirty="0" smtClean="0"/>
          </a:p>
          <a:p>
            <a:r>
              <a:rPr lang="en-US" dirty="0" smtClean="0"/>
              <a:t>Over </a:t>
            </a:r>
            <a:r>
              <a:rPr lang="en-US" dirty="0"/>
              <a:t>2000 tests are available. </a:t>
            </a:r>
            <a:endParaRPr lang="en-US" dirty="0" smtClean="0"/>
          </a:p>
          <a:p>
            <a:r>
              <a:rPr lang="en-US" dirty="0" smtClean="0"/>
              <a:t>Doctors </a:t>
            </a:r>
            <a:r>
              <a:rPr lang="en-US" dirty="0"/>
              <a:t>use genetic tests for several </a:t>
            </a:r>
            <a:r>
              <a:rPr lang="en-US" dirty="0" smtClean="0"/>
              <a:t>reasons:</a:t>
            </a:r>
          </a:p>
          <a:p>
            <a:pPr lvl="1"/>
            <a:r>
              <a:rPr lang="en-US" dirty="0" smtClean="0"/>
              <a:t>Finding </a:t>
            </a:r>
            <a:r>
              <a:rPr lang="en-US" dirty="0"/>
              <a:t>genetic diseases in unborn babies</a:t>
            </a:r>
          </a:p>
          <a:p>
            <a:pPr lvl="1"/>
            <a:r>
              <a:rPr lang="en-US" dirty="0"/>
              <a:t>Finding out if people carry a gene for a disease and might pass it on to their children</a:t>
            </a:r>
          </a:p>
          <a:p>
            <a:pPr lvl="1"/>
            <a:r>
              <a:rPr lang="en-US" dirty="0"/>
              <a:t>Screening embryos for disease</a:t>
            </a:r>
          </a:p>
          <a:p>
            <a:pPr lvl="1"/>
            <a:r>
              <a:rPr lang="en-US" dirty="0"/>
              <a:t>Testing for genetic diseases in adults before they cause symptoms</a:t>
            </a:r>
          </a:p>
          <a:p>
            <a:pPr lvl="1"/>
            <a:r>
              <a:rPr lang="en-US" dirty="0"/>
              <a:t>Making a diagnosis in a person who has disease symptoms</a:t>
            </a:r>
          </a:p>
          <a:p>
            <a:pPr lvl="1"/>
            <a:r>
              <a:rPr lang="en-US" dirty="0"/>
              <a:t>Figuring out the type or dose of a medicine that is best for a certain person</a:t>
            </a:r>
          </a:p>
          <a:p>
            <a:r>
              <a:rPr lang="en-US" dirty="0"/>
              <a:t>People have many different reasons for being tested or not being tested. For some, it is important to know whether a disease can be prevented or treated if a test is positive. In some cases, there is no treatment. But test results might help a person make life decisions, such as family planning or insurance coverage</a:t>
            </a:r>
          </a:p>
          <a:p>
            <a:endParaRPr lang="en-US" dirty="0"/>
          </a:p>
        </p:txBody>
      </p:sp>
    </p:spTree>
    <p:extLst>
      <p:ext uri="{BB962C8B-B14F-4D97-AF65-F5344CB8AC3E}">
        <p14:creationId xmlns:p14="http://schemas.microsoft.com/office/powerpoint/2010/main" val="290077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Discrimination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Genetic discrimination occurs if people are treated unfairly because of differences in their DNA that increase their chances of getting a certain disease. </a:t>
            </a:r>
            <a:endParaRPr lang="en-US" dirty="0" smtClean="0"/>
          </a:p>
          <a:p>
            <a:r>
              <a:rPr lang="en-US" dirty="0" smtClean="0"/>
              <a:t>Health </a:t>
            </a:r>
            <a:r>
              <a:rPr lang="en-US" dirty="0"/>
              <a:t>care providers will </a:t>
            </a:r>
            <a:r>
              <a:rPr lang="en-US" dirty="0" smtClean="0"/>
              <a:t>soon use </a:t>
            </a:r>
            <a:r>
              <a:rPr lang="en-US" dirty="0"/>
              <a:t>information about each person's DNA to develop more individualized ways of detecting, treating and preventing disease. But unless this DNA information is protected, it could be used to discriminate against people</a:t>
            </a:r>
            <a:r>
              <a:rPr lang="en-US" dirty="0" smtClean="0"/>
              <a:t>.</a:t>
            </a:r>
            <a:endParaRPr lang="en-US" dirty="0"/>
          </a:p>
          <a:p>
            <a:r>
              <a:rPr lang="en-US" dirty="0"/>
              <a:t>The Genetic Information Nondiscrimination Act of </a:t>
            </a:r>
            <a:r>
              <a:rPr lang="en-US" dirty="0" smtClean="0"/>
              <a:t>2008</a:t>
            </a:r>
          </a:p>
          <a:p>
            <a:pPr lvl="1"/>
            <a:r>
              <a:rPr lang="en-US" dirty="0" smtClean="0"/>
              <a:t>federal </a:t>
            </a:r>
            <a:r>
              <a:rPr lang="en-US" dirty="0"/>
              <a:t>law that protects Americans from being treated unfairly because of differences in their </a:t>
            </a:r>
            <a:r>
              <a:rPr lang="en-US" dirty="0" smtClean="0"/>
              <a:t>DNA. </a:t>
            </a:r>
            <a:r>
              <a:rPr lang="en-US" dirty="0"/>
              <a:t>The new law prevents discrimination from health insurers and employers. </a:t>
            </a:r>
            <a:endParaRPr lang="en-US" dirty="0"/>
          </a:p>
        </p:txBody>
      </p:sp>
    </p:spTree>
    <p:extLst>
      <p:ext uri="{BB962C8B-B14F-4D97-AF65-F5344CB8AC3E}">
        <p14:creationId xmlns:p14="http://schemas.microsoft.com/office/powerpoint/2010/main" val="1351132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GATTACA</a:t>
            </a:r>
            <a:endParaRPr lang="en-US" dirty="0"/>
          </a:p>
        </p:txBody>
      </p:sp>
      <p:sp>
        <p:nvSpPr>
          <p:cNvPr id="3" name="Content Placeholder 2"/>
          <p:cNvSpPr>
            <a:spLocks noGrp="1"/>
          </p:cNvSpPr>
          <p:nvPr>
            <p:ph idx="1"/>
          </p:nvPr>
        </p:nvSpPr>
        <p:spPr/>
        <p:txBody>
          <a:bodyPr/>
          <a:lstStyle/>
          <a:p>
            <a:r>
              <a:rPr lang="en-US" dirty="0" smtClean="0">
                <a:hlinkClick r:id="rId2"/>
              </a:rPr>
              <a:t>https://www.youtube.com/watch?v=1Q67bMYOm7E</a:t>
            </a:r>
            <a:endParaRPr lang="en-US" dirty="0"/>
          </a:p>
        </p:txBody>
      </p:sp>
    </p:spTree>
    <p:extLst>
      <p:ext uri="{BB962C8B-B14F-4D97-AF65-F5344CB8AC3E}">
        <p14:creationId xmlns:p14="http://schemas.microsoft.com/office/powerpoint/2010/main" val="3294099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Eugenics</a:t>
            </a:r>
            <a:endParaRPr lang="en-US" dirty="0"/>
          </a:p>
        </p:txBody>
      </p:sp>
      <p:sp>
        <p:nvSpPr>
          <p:cNvPr id="3" name="Content Placeholder 2"/>
          <p:cNvSpPr>
            <a:spLocks noGrp="1"/>
          </p:cNvSpPr>
          <p:nvPr>
            <p:ph idx="1"/>
          </p:nvPr>
        </p:nvSpPr>
        <p:spPr/>
        <p:txBody>
          <a:bodyPr/>
          <a:lstStyle/>
          <a:p>
            <a:r>
              <a:rPr lang="en-US" dirty="0"/>
              <a:t>Social philosophy advocating the improvement of human genetic traits through the promotion of higher reproduction of people with desired traits and reduced reproduction of people with less-desired or undesired traits </a:t>
            </a:r>
          </a:p>
          <a:p>
            <a:endParaRPr lang="en-US" dirty="0"/>
          </a:p>
        </p:txBody>
      </p:sp>
    </p:spTree>
    <p:extLst>
      <p:ext uri="{BB962C8B-B14F-4D97-AF65-F5344CB8AC3E}">
        <p14:creationId xmlns:p14="http://schemas.microsoft.com/office/powerpoint/2010/main" val="3552443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A genetic disease is any disease that is caused by an abnormality in an individual's genome</a:t>
            </a:r>
            <a:r>
              <a:rPr lang="en-US" dirty="0" smtClean="0"/>
              <a:t>.</a:t>
            </a:r>
          </a:p>
          <a:p>
            <a:r>
              <a:rPr lang="en-US" dirty="0" smtClean="0"/>
              <a:t>Some </a:t>
            </a:r>
            <a:r>
              <a:rPr lang="en-US" dirty="0"/>
              <a:t>genetic disorders are inherited from the parents, while other genetic diseases are caused by </a:t>
            </a:r>
            <a:r>
              <a:rPr lang="en-US" dirty="0" smtClean="0"/>
              <a:t>mutations </a:t>
            </a:r>
            <a:r>
              <a:rPr lang="en-US" dirty="0"/>
              <a:t>in a preexisting </a:t>
            </a:r>
            <a:r>
              <a:rPr lang="en-US" dirty="0" smtClean="0"/>
              <a:t>gene. </a:t>
            </a:r>
          </a:p>
          <a:p>
            <a:pPr lvl="1"/>
            <a:r>
              <a:rPr lang="en-US" dirty="0" smtClean="0"/>
              <a:t>Mutations </a:t>
            </a:r>
            <a:r>
              <a:rPr lang="en-US" dirty="0"/>
              <a:t>occur either randomly or due to some environmental exposure</a:t>
            </a:r>
          </a:p>
        </p:txBody>
      </p:sp>
      <p:sp>
        <p:nvSpPr>
          <p:cNvPr id="4" name="Title 3"/>
          <p:cNvSpPr>
            <a:spLocks noGrp="1"/>
          </p:cNvSpPr>
          <p:nvPr>
            <p:ph type="title"/>
          </p:nvPr>
        </p:nvSpPr>
        <p:spPr/>
        <p:txBody>
          <a:bodyPr/>
          <a:lstStyle/>
          <a:p>
            <a:r>
              <a:rPr lang="en-US" dirty="0" smtClean="0"/>
              <a:t>What is a Genetic Disease?</a:t>
            </a:r>
            <a:endParaRPr lang="en-US" dirty="0"/>
          </a:p>
        </p:txBody>
      </p:sp>
    </p:spTree>
    <p:extLst>
      <p:ext uri="{BB962C8B-B14F-4D97-AF65-F5344CB8AC3E}">
        <p14:creationId xmlns:p14="http://schemas.microsoft.com/office/powerpoint/2010/main" val="4098293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838200" y="1447800"/>
            <a:ext cx="7467600" cy="4800600"/>
          </a:xfrm>
        </p:spPr>
        <p:txBody>
          <a:bodyPr>
            <a:normAutofit fontScale="25000" lnSpcReduction="20000"/>
          </a:bodyPr>
          <a:lstStyle/>
          <a:p>
            <a:r>
              <a:rPr lang="en-US" sz="4400" dirty="0" smtClean="0"/>
              <a:t> </a:t>
            </a:r>
            <a:r>
              <a:rPr lang="en-US" sz="6000" dirty="0"/>
              <a:t>To what extent might carrier screening and prenatal diagnosis programs be considered eugenic?</a:t>
            </a:r>
          </a:p>
          <a:p>
            <a:r>
              <a:rPr lang="en-US" sz="6000" dirty="0" smtClean="0"/>
              <a:t> </a:t>
            </a:r>
            <a:r>
              <a:rPr lang="en-US" sz="6000" dirty="0"/>
              <a:t>Suppose we could identify specific genes and alleles which can clearly be demonstrated to result </a:t>
            </a:r>
            <a:r>
              <a:rPr lang="en-US" sz="6000" dirty="0" smtClean="0"/>
              <a:t>in serious </a:t>
            </a:r>
            <a:r>
              <a:rPr lang="en-US" sz="6000" dirty="0"/>
              <a:t>antisocial behavior, such as extreme violence or disregard for life. If this were the case, </a:t>
            </a:r>
            <a:r>
              <a:rPr lang="en-US" sz="6000" dirty="0" smtClean="0"/>
              <a:t>would you </a:t>
            </a:r>
            <a:r>
              <a:rPr lang="en-US" sz="6000" dirty="0"/>
              <a:t>favor involuntary sterilization programs under any circumstances?</a:t>
            </a:r>
          </a:p>
          <a:p>
            <a:r>
              <a:rPr lang="en-US" sz="6000" dirty="0" smtClean="0"/>
              <a:t> </a:t>
            </a:r>
            <a:r>
              <a:rPr lang="en-US" sz="6000" dirty="0"/>
              <a:t>Imagine that we made a decision as a society to attempt to eliminate or reduce certain very </a:t>
            </a:r>
            <a:r>
              <a:rPr lang="en-US" sz="6000" dirty="0" smtClean="0"/>
              <a:t>serious genetic </a:t>
            </a:r>
            <a:r>
              <a:rPr lang="en-US" sz="6000" dirty="0"/>
              <a:t>diseases with universal carrier screening and non-coercive methods such as education about </a:t>
            </a:r>
            <a:r>
              <a:rPr lang="en-US" sz="6000" dirty="0" smtClean="0"/>
              <a:t>the disease</a:t>
            </a:r>
            <a:r>
              <a:rPr lang="en-US" sz="6000" dirty="0"/>
              <a:t>, counselling about options, etc. Could this be done ethically?</a:t>
            </a:r>
          </a:p>
          <a:p>
            <a:r>
              <a:rPr lang="en-US" sz="6000" dirty="0" smtClean="0"/>
              <a:t> </a:t>
            </a:r>
            <a:r>
              <a:rPr lang="en-US" sz="6000" dirty="0"/>
              <a:t>Suppose the diseases chosen included those which are much more </a:t>
            </a:r>
            <a:r>
              <a:rPr lang="en-US" sz="6000" dirty="0" err="1"/>
              <a:t>prevelant</a:t>
            </a:r>
            <a:r>
              <a:rPr lang="en-US" sz="6000" dirty="0"/>
              <a:t> in certain racial or </a:t>
            </a:r>
            <a:r>
              <a:rPr lang="en-US" sz="6000" dirty="0" smtClean="0"/>
              <a:t>national groups</a:t>
            </a:r>
            <a:r>
              <a:rPr lang="en-US" sz="6000" dirty="0"/>
              <a:t>, such as sickle-cell anemia or </a:t>
            </a:r>
            <a:r>
              <a:rPr lang="en-US" sz="6000" dirty="0" err="1"/>
              <a:t>Tay</a:t>
            </a:r>
            <a:r>
              <a:rPr lang="en-US" sz="6000" dirty="0"/>
              <a:t>-Sachs disease. Would this raise additional concerns </a:t>
            </a:r>
            <a:r>
              <a:rPr lang="en-US" sz="6000" dirty="0" smtClean="0"/>
              <a:t>about racism </a:t>
            </a:r>
            <a:r>
              <a:rPr lang="en-US" sz="6000" dirty="0"/>
              <a:t>or anti-Semitism?</a:t>
            </a:r>
          </a:p>
          <a:p>
            <a:r>
              <a:rPr lang="en-US" sz="6000" dirty="0" smtClean="0"/>
              <a:t> </a:t>
            </a:r>
            <a:r>
              <a:rPr lang="en-US" sz="6000" dirty="0"/>
              <a:t>Some individuals who know they carry serious diseases practice what we might call “personal </a:t>
            </a:r>
            <a:r>
              <a:rPr lang="en-US" sz="6000" dirty="0" smtClean="0"/>
              <a:t>eugenics” by </a:t>
            </a:r>
            <a:r>
              <a:rPr lang="en-US" sz="6000" dirty="0"/>
              <a:t>deciding not to marry or not to have children. What do you think about this as a personal decision </a:t>
            </a:r>
            <a:r>
              <a:rPr lang="en-US" sz="6000" dirty="0" smtClean="0"/>
              <a:t>for an </a:t>
            </a:r>
            <a:r>
              <a:rPr lang="en-US" sz="6000" dirty="0"/>
              <a:t>individual? What do you think about its eugenic impact on society as a whole?</a:t>
            </a:r>
          </a:p>
          <a:p>
            <a:r>
              <a:rPr lang="en-US" sz="6000" dirty="0" smtClean="0"/>
              <a:t> </a:t>
            </a:r>
            <a:r>
              <a:rPr lang="en-US" sz="6000" dirty="0"/>
              <a:t>Doctors frequently give patients advice about genetic screening, and both doctors and genetic </a:t>
            </a:r>
            <a:r>
              <a:rPr lang="en-US" sz="6000" dirty="0" smtClean="0"/>
              <a:t>counsellors play </a:t>
            </a:r>
            <a:r>
              <a:rPr lang="en-US" sz="6000" dirty="0"/>
              <a:t>roles in advising individuals who carry a disease or whose prenatal screens indicate disease. </a:t>
            </a:r>
            <a:r>
              <a:rPr lang="en-US" sz="6000" dirty="0" smtClean="0"/>
              <a:t>Could the </a:t>
            </a:r>
            <a:r>
              <a:rPr lang="en-US" sz="6000" dirty="0"/>
              <a:t>advice of these professionals constitute eugenics in some cases? What standards should they </a:t>
            </a:r>
            <a:r>
              <a:rPr lang="en-US" sz="6000" dirty="0" smtClean="0"/>
              <a:t>adhere to </a:t>
            </a:r>
            <a:r>
              <a:rPr lang="en-US" sz="6000" dirty="0"/>
              <a:t>in dealing with their patients?</a:t>
            </a:r>
          </a:p>
          <a:p>
            <a:r>
              <a:rPr lang="en-US" sz="6000" dirty="0" smtClean="0"/>
              <a:t> </a:t>
            </a:r>
            <a:r>
              <a:rPr lang="en-US" sz="6000" dirty="0"/>
              <a:t>If we gain the ability to efficiently alter defective genes (as opposed to voluntary or </a:t>
            </a:r>
            <a:r>
              <a:rPr lang="en-US" sz="6000" dirty="0" smtClean="0"/>
              <a:t>involuntary reproductive </a:t>
            </a:r>
            <a:r>
              <a:rPr lang="en-US" sz="6000" dirty="0"/>
              <a:t>control programs), is this eugenics</a:t>
            </a:r>
            <a:r>
              <a:rPr lang="en-US" sz="6000" dirty="0" smtClean="0"/>
              <a:t>?</a:t>
            </a:r>
            <a:endParaRPr lang="en-US" sz="6000" dirty="0"/>
          </a:p>
        </p:txBody>
      </p:sp>
    </p:spTree>
    <p:extLst>
      <p:ext uri="{BB962C8B-B14F-4D97-AF65-F5344CB8AC3E}">
        <p14:creationId xmlns:p14="http://schemas.microsoft.com/office/powerpoint/2010/main" val="122758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 Syndrome</a:t>
            </a:r>
            <a:endParaRPr lang="en-US" dirty="0"/>
          </a:p>
        </p:txBody>
      </p:sp>
      <p:sp>
        <p:nvSpPr>
          <p:cNvPr id="3" name="Content Placeholder 2"/>
          <p:cNvSpPr>
            <a:spLocks noGrp="1"/>
          </p:cNvSpPr>
          <p:nvPr>
            <p:ph idx="1"/>
          </p:nvPr>
        </p:nvSpPr>
        <p:spPr>
          <a:xfrm>
            <a:off x="762000" y="1524000"/>
            <a:ext cx="7467600" cy="4724400"/>
          </a:xfrm>
        </p:spPr>
        <p:txBody>
          <a:bodyPr/>
          <a:lstStyle/>
          <a:p>
            <a:r>
              <a:rPr lang="en-US" sz="2000" dirty="0"/>
              <a:t>One in every 691 babies in the </a:t>
            </a:r>
            <a:r>
              <a:rPr lang="en-US" sz="2000" dirty="0" err="1"/>
              <a:t>the</a:t>
            </a:r>
            <a:r>
              <a:rPr lang="en-US" sz="2000" dirty="0"/>
              <a:t> United States is born with Down syndrome, making Down syndrome the most common genetic condition. Approximately 400,000 Americans have Down syndrome and about 6,000 babies with Down syndrome are born in the United States each year.  </a:t>
            </a:r>
          </a:p>
          <a:p>
            <a:r>
              <a:rPr lang="en-US" sz="2000" dirty="0" smtClean="0"/>
              <a:t>A </a:t>
            </a:r>
            <a:r>
              <a:rPr lang="en-US" sz="2000" dirty="0"/>
              <a:t>few of the common physical traits of Down syndrome are low muscle tone, small stature, an upward slant to the eyes, and a single deep crease across the center of the palm </a:t>
            </a:r>
            <a:endParaRPr lang="en-US" sz="2000"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040" y="4267200"/>
            <a:ext cx="26955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5832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a:t>
            </a:r>
            <a:endParaRPr lang="en-US" dirty="0"/>
          </a:p>
        </p:txBody>
      </p:sp>
      <p:sp>
        <p:nvSpPr>
          <p:cNvPr id="3" name="Content Placeholder 2"/>
          <p:cNvSpPr>
            <a:spLocks noGrp="1"/>
          </p:cNvSpPr>
          <p:nvPr>
            <p:ph idx="1"/>
          </p:nvPr>
        </p:nvSpPr>
        <p:spPr/>
        <p:txBody>
          <a:bodyPr/>
          <a:lstStyle/>
          <a:p>
            <a:r>
              <a:rPr lang="en-US" dirty="0"/>
              <a:t>Typically, the nucleus of each cell contains 23 pairs of chromosomes, half of which are inherited from each parent. Down syndrome occurs when an individual has a full or partial extra copy of chromosome 21.</a:t>
            </a:r>
          </a:p>
          <a:p>
            <a:r>
              <a:rPr lang="en-US" dirty="0"/>
              <a:t>This additional genetic material alters the course of development and causes the characteristics associated with Down syndrome. </a:t>
            </a:r>
            <a:endParaRPr lang="en-US" dirty="0"/>
          </a:p>
        </p:txBody>
      </p:sp>
    </p:spTree>
    <p:extLst>
      <p:ext uri="{BB962C8B-B14F-4D97-AF65-F5344CB8AC3E}">
        <p14:creationId xmlns:p14="http://schemas.microsoft.com/office/powerpoint/2010/main" val="837872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Cystic Fibrosis</a:t>
            </a:r>
            <a:endParaRPr lang="en-US" dirty="0"/>
          </a:p>
        </p:txBody>
      </p:sp>
      <p:sp>
        <p:nvSpPr>
          <p:cNvPr id="3" name="Content Placeholder 2"/>
          <p:cNvSpPr>
            <a:spLocks noGrp="1"/>
          </p:cNvSpPr>
          <p:nvPr>
            <p:ph idx="1"/>
          </p:nvPr>
        </p:nvSpPr>
        <p:spPr/>
        <p:txBody>
          <a:bodyPr>
            <a:normAutofit lnSpcReduction="10000"/>
          </a:bodyPr>
          <a:lstStyle/>
          <a:p>
            <a:r>
              <a:rPr lang="en-US" dirty="0"/>
              <a:t>Cystic fibrosis is an inherited chronic disease that affects the lungs and digestive system of about 30,000 children and adults in the United States (70,000 worldwide). </a:t>
            </a:r>
            <a:endParaRPr lang="en-US" dirty="0" smtClean="0"/>
          </a:p>
          <a:p>
            <a:r>
              <a:rPr lang="en-US" dirty="0" smtClean="0"/>
              <a:t>A </a:t>
            </a:r>
            <a:r>
              <a:rPr lang="en-US" dirty="0"/>
              <a:t>defective gene and its protein product cause the body to produce unusually thick, sticky mucus that:</a:t>
            </a:r>
          </a:p>
          <a:p>
            <a:pPr lvl="1" fontAlgn="b"/>
            <a:r>
              <a:rPr lang="en-US" dirty="0"/>
              <a:t>clogs the lungs and leads to life-threatening lung infections; and</a:t>
            </a:r>
          </a:p>
          <a:p>
            <a:pPr lvl="1" fontAlgn="b"/>
            <a:r>
              <a:rPr lang="en-US" dirty="0"/>
              <a:t>obstructs the pancreas and stops natural enzymes from helping the body break down and absorb food</a:t>
            </a:r>
            <a:r>
              <a:rPr lang="en-US" dirty="0" smtClean="0"/>
              <a:t>.</a:t>
            </a:r>
          </a:p>
          <a:p>
            <a:pPr fontAlgn="b"/>
            <a:r>
              <a:rPr lang="en-US" dirty="0" smtClean="0"/>
              <a:t>Life expectancy- early 40’s</a:t>
            </a:r>
            <a:endParaRPr lang="en-US" dirty="0"/>
          </a:p>
          <a:p>
            <a:endParaRPr lang="en-US" dirty="0"/>
          </a:p>
        </p:txBody>
      </p:sp>
    </p:spTree>
    <p:extLst>
      <p:ext uri="{BB962C8B-B14F-4D97-AF65-F5344CB8AC3E}">
        <p14:creationId xmlns:p14="http://schemas.microsoft.com/office/powerpoint/2010/main" val="4260571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get it?</a:t>
            </a:r>
            <a:endParaRPr lang="en-US" dirty="0"/>
          </a:p>
        </p:txBody>
      </p:sp>
      <p:sp>
        <p:nvSpPr>
          <p:cNvPr id="3" name="Content Placeholder 2"/>
          <p:cNvSpPr>
            <a:spLocks noGrp="1"/>
          </p:cNvSpPr>
          <p:nvPr>
            <p:ph idx="1"/>
          </p:nvPr>
        </p:nvSpPr>
        <p:spPr/>
        <p:txBody>
          <a:bodyPr>
            <a:normAutofit/>
          </a:bodyPr>
          <a:lstStyle/>
          <a:p>
            <a:r>
              <a:rPr lang="en-US" dirty="0"/>
              <a:t>To have cystic fibrosis, a person must inherit two copies of the defective CF gene — one copy from each parent. </a:t>
            </a:r>
            <a:endParaRPr lang="en-US" dirty="0" smtClean="0"/>
          </a:p>
          <a:p>
            <a:r>
              <a:rPr lang="en-US" dirty="0" smtClean="0"/>
              <a:t>Carriers have only one copy of the CF gene but do not have the disease</a:t>
            </a:r>
          </a:p>
          <a:p>
            <a:pPr lvl="1"/>
            <a:r>
              <a:rPr lang="en-US" dirty="0" smtClean="0"/>
              <a:t>If </a:t>
            </a:r>
            <a:r>
              <a:rPr lang="en-US" dirty="0"/>
              <a:t>both parents are carriers of the CF gene </a:t>
            </a:r>
            <a:r>
              <a:rPr lang="en-US" dirty="0" smtClean="0"/>
              <a:t>their </a:t>
            </a:r>
            <a:r>
              <a:rPr lang="en-US" dirty="0"/>
              <a:t>child will have a 25% chance </a:t>
            </a:r>
            <a:r>
              <a:rPr lang="en-US" dirty="0" smtClean="0"/>
              <a:t>getting CF, </a:t>
            </a:r>
            <a:r>
              <a:rPr lang="en-US" dirty="0"/>
              <a:t>a 50% chance of </a:t>
            </a:r>
            <a:r>
              <a:rPr lang="en-US" dirty="0" smtClean="0"/>
              <a:t>becoming </a:t>
            </a:r>
            <a:r>
              <a:rPr lang="en-US" dirty="0"/>
              <a:t>a carrier, and a 25% chance of not having CF or carrying the gene.</a:t>
            </a:r>
          </a:p>
        </p:txBody>
      </p:sp>
    </p:spTree>
    <p:extLst>
      <p:ext uri="{BB962C8B-B14F-4D97-AF65-F5344CB8AC3E}">
        <p14:creationId xmlns:p14="http://schemas.microsoft.com/office/powerpoint/2010/main" val="3367744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RM3LSxvuyReV9YPEugQxFTFJvuHIlpANAJrtfWHCWwiV1QSI1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682239"/>
            <a:ext cx="2666999" cy="356058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xQTEhQUExQWFhUXFxwYGBgXGBwYHBkXHBccFxwaHBcYHCggGBwlHBccITEhJSksLi4uFx8zODMsNygtLisBCgoKDg0OGhAQGywmHyYsLCwsLCwsLCwsLCwsLCwsLCwsLCwsLCwsLCwsLCwsLCwsLCwsLCwsLCwsLCwsLCwsLP/AABEIALcBEwMBIgACEQEDEQH/xAAcAAABBQEBAQAAAAAAAAAAAAAEAgMFBgcAAQj/xABGEAABAwIDBAYHBgMHAwUBAAABAgMRACEEEjEFQVFhBhMicYGRBzKhscHR8BRCUlOS4SNichUzQ6LC0vGCsuIWFzRUkwj/xAAaAQADAQEBAQAAAAAAAAAAAAABAgMEAAUG/8QAMREAAgIBAwIEAwgCAwAAAAAAAAECEQMSITEEQRMiUWEUgfAFIzJxkaHB0UKxUnLh/9oADAMBAAIRAxEAPwCpYv0glJ7DEDiskewJ+NC4fpU7iVZVOJbTE6qTv0GUgnxNJbxHGlKaQrVI93urznkjVaa9z1Hhm+JFjwOKZTA6xM78oCZ99PYjb+FSSmCpQscp+cCqRiNgNG6SUnvn31GrwS2zvVwI+RpMHS4nK3J/ohMkssVukXp0sOpUtttJVBsqPW3SYqjbScfQ5KwW1G4CbJtawBINE7Ox6m1EkG4iKY2tjVPFOYQBPfevTUYRXNnnOU3LjYdYxynMsi4F6LSmmMAwAmaPbatWHJSex6WH8IgN1y26dAr1YpCrBG3MsgxxpxBCtCPOm0sJUsAkixuN1xR2RIED1uP/ABRlQsLGQi5pwJrq9TSFLPMl6cCa9CTFgabWoi9FAYtUJ1NRLr+dcbhRC1FVgB3kT7DTez2YnecxqqSSsg7ckg1lFqdAvXrOlcus97muqRyWr00ywXV5R6o9Y/CnnFlKFKG6pLZjeRvS57R7zu+twFO3pVkktUq7DwytjKALRHDl/wAUjENxJKgpUcdAa8fMg2kn6041HsMlMzMjmEj3GakkWkxxYJtIn60pnqAmxk16CvcqPEn402p5ZMJJUeWnxmqqJGUxxzD2+vhQDuVJhUxyv7R8qlEbLJu6ok8Jt8qYxeDQNEinVEm5Ev6PMWVPrQg9gtlShzCkgHlqfoVf1CqL6OsWhDq2oAU4JSeOUEx5SfCtAUiKb8hLfcGIppVEroRxwCgwrc5LZJgUgMKO6lYHEOJWDqL8o5wdfCpRpo6m51ndXKLYXLSR6dmLjcK6pueNdTaEJrZ8/wAGnG3TN6UwsKpbre+kaLRmOZ+NcUzTGalpVSUU1WLLAoVbAMgix9lFKenvFIKgb0ybEaQEwvJI3fH5VNQCAd0TUO4Lz9RReAxBKQJB3U8t1ZNbOglKaQ4m1qJSAe+vHG9amUsimUqS5YAyDbiLeRo88rcjupgJ7SSbAe76v4U+6Yozds6CpMbm9TuzdnqcbyIaQVZpLiiZ0HYAKssC82JvyqIw6e0nvvV86E4RLyZV6oJtxMzepy1cItDTTkxGy9hLbBU5u0A07rUp3ZGaVFqOIj299aVhcEkJEAU3jGQBpTfDNLkT4m3wYT0h2Z9nckXSRI+VRGFb14g376vHTlIKu1HrRbzHvqp4BmSrjMnuiPhTLdNE3tJMfabtXKTIIqQQxanFYQRMi/MUmgfxCJOXLlJuoj3++KPZVOugO/idPChMaz1a0KN7+ViflR7TeZqQPWv8p+t1dNcBxvk8SPfu+rUK4iVGDpqdKPZ0g6jU1H7WdDaTvUq8D2V0I2DJOgLGYglXVt6nU/Kp/Z2ADSL3VvP70J0d2flJWoAqv57/AC08KknVk1R1wiKvljD1RWPOtSTpsb1FY50JSZMzpRRzYrormTjG3EoWsNBS1BtCnDBQUaIBOqqvznS+NWcQO/DvD/RWOKwAdBUtwpXB6tsJmTIEEz2d503UUzsbEBICJQoconUzBFjoLHdV1FJbszuUm9kaXj+myerVAcBgxLLoE/8A50Fs7bBUkE3qijAY7TrSBxSq/km9T2wHHkFOcBUKSTMgkBMGSbSSAZnWaDjF8Mpjm1s0aUyx2UmDcXvMGjGklA7Ktb2P1FDYXajSgQhSTlAmTETPyND4za7SNVJHMGfYKeMfQWUrDVYxydfd8q6on+3GvzE+35V5RoGxihzNK5VLsuBQoNxvMg8R7qRs5ztQd3uqMlqQ6el+wbkPCnEJJ3UYYEDjXi3spi1SaKpjLmFtIkUFiUKHcRNHPYwXjQ/W6k4bAYl8ICGSAfvqEADjJ1HdQtR3k6/MbeW0VZGLdp3ZeGWo9kGRujyNWjanRhGHbCmnloWbKVIPfCCNYmIINqh9rbXyKTlUc02j1oBIvVMP3sNcOPrsSySjjyKE71ens+9hLiVIPaHkQQD3im14kRNNYjahcRAbXmPrE6cyDr50hGz5iZ8/jStxSVmvNijq+6dr+QV93tTNopLb00arAN8Z8z/zXrGBbN8o99LriSWKYyl7gb1pfo+SpDROUkjUCL2tG69qpDGASkhRbBjduJ4VfOi+3EFaUEBLgEEaZwNFgezwrk03aK+DOMHa2LbsfaDyx/EZLPaIAKkqkcZTa/DlTeMVii4kNobLV85WpQUOGUJEcNaXtPbDaVJSpYQToCNa82ZtQKKkpJUBqYgeB+FaLMejayidN9nFSsqfWAKzzAIH+qqJhcSUrVOnu+e+rZ0o28VY8tNpKlDKLDMZOqQkbwDNVfpDsZxglTzS0KJMZhCVxMEEWBI3VBOnuXcXJKha9rp0maaO14FqicAnrXWmurKOsWlBJBsFKCZvGkzV59InQhrCMtO4bOolWVSVKBkFJOa8QQUxA41dY21ZkllipKN7v2KjidolQv8AQm/sqa2XjOylO83A7udRuDwZySpISo6jWg3ApogEwJ7Jv9TaoOpbGqNwVlwy2KvPw91VxLhdfBgQFQOE/tr5VJKxcsqJNymPEHf9bqH6MYfMcwjspJ8SffFGKpCTdyon2ncvlFNvu8NacesAfZQxUTuiuOsDxDkSpVgOJ9tVDH40ukqEwDCRcbtamumCsrEfiIHx+FVzZ/8Ad+JqkVUdQnM9IvrCECRM6ElU6f1R7KTh38k9gK7ysR3ZFj2147omkzTWPp3FJeUTACpOgEk0r+J2uyvsxm1GWdJ4fsaQ09CgZUOJTYwRBAPMGPGiTiG8oskdoFSSVwSCqJSDeyrnyiTPfIDv1BlPuI/MSDcXUmREg87H200rHL/Er9R+dL2hiErKcoIASAbASQLmBpJkxuBihDVEibbHTilfiV5n511M11EUsOHdjfQqjkXbd7qJa0Ed1edRNyajaQ2lsOwrwWSoxbSlvuEiwueEmg20xpHt+VGNrUqwyjxPyqUnvsWjFVuBu4dUaweG+pzG9JXltpQkhECCpIv4Tp7aA+zneQT4/Kl9VbLNuEx8KlOKnWpXRfHLRel8ni150gLecVGtz8KJw+EZi0T5n2imW2o0A8z8qfbPG1dTqlwG43qfIpSUCDB7z7opzKzqZM99e4cXslJgb/8AiiVNZjeLaCf2pdLG1o8ASQOycvdP7ikvPoQImB3QK9dUTa3mflURicCpbjbYP94tKePrKCfjXRxNvcEsySLNhk5m0xoQD7Jnx+NehspIWmy03CufxHLnVu6VbEcAOIaTmTlTmSLFOUZZEAyIA7qpeLeeUn+CGwr+ckj2CvVjhVHtdN1OLPh1LfamveuC67I2wH0A4hlacui0grSTyy9pPiAOdD9KdurZYP2ZpSQbZ1JIueCTc95t30j0WbTcCThsWg9YCShVoUCSowU+JjvqwdPi2lgykyVJSIkm9zAF9Bw30rwPsfOzlXUrE4tJva/R/wBd/wAmYfs3EvIxwLLnVvKUEBwkG7gAUVFQg+tcx3aCt3w+x0pZSy7LySO2t5WYuKNzCdI5aC0VhHSpksuofQN41T2QpNwCDutodb1aNnelDEvKZaQyjrVKCVrT2iRJJDaLBFhpJ0pJY20lQuaL6fLKM37luZ9H+EDqnEF4rbVnCQUlII7SQBkJiwGu7WmvSe6fsaCnUOAe8VZdiE9ld8xgGd48KD9JDAVhwofjTPfeni14UlXY87LF/ERlfcxzCOLm5V5TUgrDhaO0CZ1BB85qSw6BBkDypxzlXntHrayur2YlQuVDkDb50Z0dY6txSN2UAHx0FP4p8gULsbE/xTfW3dTpy4ZNqPKRNYgbhTaxFKUYN6SoGK4BVOm5ltH9f+k1DpaCWG4nMcxUCLC8CDvtUv0pw5OSfVzjnANp9tR+0ihCiEqzJSSEmIkAwDG6aqn5UgRXmbAVugjS9IyHgKnOiuxFYl1IKVdUPXULQIsJjU2twrRnOiuEKcvUpHMSFfqmadISWQxvqid1NujLrWt4boThkkznXOgUrTuyge2s76bbMRh8T1aCSMgV2okSTaw4CmV2K5qtiJabKhITThwKo3d1aTsXoYyltsuZirICpMwnMRJ0AOvOj9p9G2VNqDbaUrjskWvuniKVt9hlprcx9KCd1dU7iNkqSohTawQbi/wtXld4iO8NjCHYr1jEEWNx7qQhNMOmFRQpMTU1uSRdE8qKae4VEpOkUWyfGkcSimyWRxJju+udc0JJodh2wvT6Fzab0mkfUE4dKd/yp9KRFjUeo2gml9aYsQPA/KhpDqJVpUCvVuxBqOafjW/13USHARpXaQ6j0GZPC1quXo22ClxRxC09ltUNgx6+pV4SI5nlVI64JQdJ8/ZW47FCGcOgAQEoEDdcC/eSZPfV8MVdvsZOom9NLlkqT9bqxTbDQb2liEJXDYCClvcAoZpTeInMNOFW/ph0zxGHebaQGkyguKW6SlGUbhGpMRvuQKyv0oFDz7GLbCh9oZSpSSZyKEW5W9xO+tkZ2rB0eSXR5lLn1SbX1+5dmHikpWkwpJBB5ipTbO1jiA0VRmAOYAWBmPcBWCpxK5HbXYW7Rt3XqW2K91qXQ+84AhGZCsxsZAj+aZiPKKOuz2o/aWLPmhLw/Mrrf23vYuHSpTXVLQ64lExzNjNkgydKhOg+xVPNv4hiOvwqkOIQRIVB6xI5zkiOXOqo+MyoSS4SPwwSreAkEzVu6ILxmAU66lKQnq0laV3CoMj1bghOa4mJ0NC7dmDrcuXrJaoQ4+f6vj1N16O7RaeYZfbACHUBSY3Hek3IBBkHuqK6f46MKUgCStMecms16MektrCofQptwoW8pxtCYUlGa6kgkiAFSQR+LSiHukKsfh8RilgNtsqS2lE5jKlJJUrwgeddNpxaR40ItTTl6jLLxojNaohjGpMQT4JUfcKJ+1SICXT3NqHtisDiz01JCNoroXY47Y+VFjBOrIhogcVkAeUk+yncBsooekkHs3A0FxvOuvsoUNqD1V6NK9xKIMUwp8DWlHRBdIUdhQ4doeB0qF6MbNOLxKGrxdSiNQkXPwHjVg2jCp5g+VD+jB5tnGOKeWhADSkgqUEyorRpPIGq4kmTyNpbGn4TZ6WkBDaMqRoAPqTzpwtnhTTnSPCf/Ya/WD7qaV0lwn57fnV6Rm3CeqPCsq6TYYv7XDUT2m0kfyhIWr/KTWknpRhPz0edZ5hdqsHbS3lLHVycqt09UEfOuo62aV1B4UksnhQiulWE/OT5K+VNK6V4T84fpX/tpaQ9v0Dvs54V1Rp6W4T80fpX/tr2hpR1szFtsa12OwsgHlTbi7gTRCXZSOOh7qnunZR7qiKQSN48v3p4FX4h5fvSMl7UopIqmxLceBI+8P0/+VEtrV+IeVBBJp1tBoOhlYcVKOqh5UpOb8Xs/emsihupSWzSbDeYICF/jH6f/KlBpX5g/T+9GYbBymd86cqWMJBInyrrR1MB+yzqonu/etJ6GdNw+0vDuT17BGUDV1tMXAOqwNQPjam4bCAetVd2nh0/aSBKYTmKkmCFBJUCCNDpVcPmlpRLNGo2bPtbEYR1rM440ptNxKhI5ZQcxP8ALrPCsF2ljFLMKNpmL2nQCdAAYA7+NHP4Ff2VOKU7mUVTKpUuQsonMTfSgdtt5XTGhSk/5Y+FUUJRe4+pTxOUfVJ/O/6LczsDDvtNrCQmUi6OyZI3iIpOzOi7RUvrWYCT2SHSrOJMEpB7PZgRvM1T0bXfQgIQ6pKRoAY38daP2dtd911LS3lhKiQSDB0O+Krqj6Hqw6zpMko3j823aNN8foXpOFaQRlQhMCAQkCBwBAqP23tpDOVEZlLMROgkC/n41R9p4hRVBeLkFQ1VYAwDe3aF7UJhUKzJISTKhEDUgzA4muc/Qpn+13vjxwr32f7Lb9yR2/hmUKyNpdACRJcCQc2YXGUns6xvuKsPo2c/iPMAx1rYUJ0zNqkexSqH2xhw5iC3qSyrzmU+1NRGyMUphaXROZpYkciCD7iPEUIea0z57qMfhycV2b/Y01xtSFFKhB+HGd9NuPQQKnNnOt41kFJmRqNQfrdUHtLBLZVCxusdxHKsuXG4Mp0+WORe4w++b/U15s9cXVaaHeXa9eMu2vzqFmtJBeOc338KjMUszwmiXVZkzpUbjHDb311BsStVomqu/wBl9zw9wNWNMAyTNVTFvZnVq527hanx8iS4DQ7Sg5QTa6dzVRgSHlKio1i7k8zRTirUxhheuTOcbaJDrKSVUiKbUaWx6HC4K8qPddMmuptLJuaDC1Ha99esuEGaHXjN0Uk4yBprajROwnPCjT6BUYjFnWPb+1Pf2jFsgvz/AGrnFnJkk2u8RM0WtYKk9nLAv8KgUbUI+4DzJolO3yP8NPn+1K4MZTRMOuKNojjRUxlym1vCq+vpAoiMgjv/AGpLW3lJ0QPEz8KHhsbWi6FzKg3GhjhTDDhUnNofKqurpKs6tpjvNO4fpCuICBHf+3OuWKTOeSKLBiNpdUmVGTuG+eFV1bxha1f3jth3E3PdbKPGkYhwznduo3CNPONB7T5xafRj0cGNddfdu20Ii3aWU2EDRKRf9I0mt2HF4fPLMOfNavsiD2fgMRjsmHYEoaT2jokEySSeZmKiH0rUjObhspazASnRUdrwtxmtT6Q9IGcJgnmMI0GU5erSQtGcqNlqUEkqHZBgkySkzFpYa6L/ANn4dl9TfWtuISnHMKEyCc6XEp/E2THcO810o77sSHUNRpLb/fuzOdg4NDzvVLkZgYUDcEX00NhvqxOdEmkpzAuqV/KQJBIB+7uua0TCdCsIrK7hSEJWJSUpzgg8Fax40e70JyoJQ6VL4KTA+aaKx7Ht9F1H2esdZX5v+r2/jb62KGx0fw7aUy0kqFySSu/9R1HCw7qMSCqyRoCYAiBFyTokRvq0MdEHFSt5xKEJEnL2jAubbrVGYhAxk4bBDJgQZexBsvEBMZkNz6yASAVaGY01DnGOx6Wb7RwYsddOrfsqX/vyKLsfBuvvreSmEkQDIskwE67yBm8aA6RYINYt5vULTmHeUhY/zCPGtZew6AQloAJCQBHn53qgekrC5HWHo17J/wCk5h7CfKmhDTv6nx8+pllyu/cE9GOOebxzLaO0h0qlJMDspUogcD2fGRWl9P8ApJhshwyRD/ZXlKSCkTqSRvFo51SfRFhidpEC6GgtUxoT2E35gnyr304YdTePbdSYzsxpvQozryUmkyLyNBi08y+tzwYoEA63NeKXunj8KoP9qPfmHyHyq++jDo07jFl55aiygwEgDtq3yY9Ue334nCj01Oyd2d0eW83mzZB92RM+EiiV9CCoQcQAf6D8FVoLWAyxCTbSUyPIikqwVybieVSqQ+pGQ4noZjCCAlHgv5iq9iugWNSSUs2mwCgoxwtrW9qwfP2Ug4Q8qoslf4r9/wCxdKfdnzo9sPENf3jK096THnQzra0gEpISdCQQD46V9ILwyuHxpKGSRkgZQNDA1O4H6vQc0+F9foNFV3PmxTs60pAvW1bU6HYV5DpWylKypRCkdhSY7IiLfdBggiSaxVxsoWpCvukie41yafA4RmpK71yK9LdIXoEcw8mvaWpRmuqikyLhH0ATXikEmrxhegTikgqWlM7iD9Cn/wD27c/NR5Kp/ES7mfRfYonV2pstmtDT6Olb3Ud0H516fRwr81Hkr50FkXqM4exniWKWnDmtET6N1/mo8lV4r0eL3PN+Sq55PcKhH0ZnqmaQGJrRHvR7kQVuYltKRqSDHiqRFVZvBJJUQqGkm7hBg77JN5MGE8twvVMalN1ESbhHdojsPgSTGv1x4U+pxKPVgq47h3A67hf+YXsaPQ2p4FDIyNDUq1X3x3nsiwB3kSRz0fdJgKSSdAAflVZZ8WHy3uSjgy5vNXlId90qJvrqd5rZfQRAw2IG/rfZkTHxqlYf0eP5cy1tgxOW/tMVoPoy2Q5hS6lxSTngjLO4QdQOVLizKU1uS6rDpwvYp/S3oi8vaK0strU284kkpHZSpQ7RVuECVSbXrbGsO0gXyF0ykmVQSqOzJJFxHfu4ULgievKRbtBRIuVCIKfYKLaKVO9lvJlVmUVSRYkHsghKSrUG9DNOCnUvkHpYxeJNt8dimbYwTuzF9ZhesXhFSXGG1EllWpdQmbp1JRp3VYejm304lvrAodWO0VEwIlUzvEZTIIGvKq96TukTmFaSWkwHFuJKnRYQjNCQI7SrgTIqn9A8FiHHcWsBqVsKYDAORKluJBgoSZCU55J1lZFjNGOSWlk5YbklJGjKYO15JWpOzkiEIQFIViFb1LUbhobgPW1JtFHY9lKUIbHZbSLDTsgGU5dycu75VUOjSWkKOFWcTs/GNQSRiHSy4lQKU5StS2jJIgKReMoEgmpvbO2XsK42zjXEALALeKSkJStQSMyFjRpRuoagiYuIqUo6lTNW8e+wpvC5RaqX6UmJwqVfhdT7QoVef/V2zUj/AOXh/DKfcao3pU6U4bE4dpnCuhwl0KVlBAASkgX5lQ8q9CPFM8jT95a4sH9D70bQdH4sOk+WT/dT3p4GZzC/0ue9FM+ikD+0X+KWsg7gUpP/AGinfTdd7DX+4570Uub8BXC18Qr+tjOdjbIXiX22G/XcUEjlOpPICSe6vqbB4NvZ+FaYZSAlACRzMSpRjUk3PM1kfoK2WF4p3EEWaQEp/rXqe8JSf1VqvSdRISASJnTwrHE9HI1dIdTt470eSjT6Nuo3hQ8j8aqmGRBOcldgASBOpO4DiNOFKCUiLqHiTbhevOz/AGh4ORxljk0u6Vpk7LPi9siB1YCzNwrswmDcSIJmBEjXlFPYV5C0gqCEqOqQoGPEa1WuqBslZnmAR7Ir0YdX4kndvF/bU4/bXRvaTafun/Fh3LQrBpOkjuNDrwPAjuNqrxS4nce9Kv8AiltbSdH31COJn3zWzD1HT59sckxlNh+0MFCDIjmK+cOkjEYlwc6+pNnJLrBz3zAjTW5Hwr5l6esrTilADdB/qBIOvhVHjqSLQy+VkS3T4XQjeHxBEhPtSPZNKTg8R3f9SfnXPGn3KR6mS/xHsg411N/YcR+JP60/E11d4a9Q/ES/4m4NNbzpreoRzpjhQoplRgxKUyDzB3jnVb6UdKC7LTJKWvvHQr+SeW/fwqroTJtUdPqOjSldNMJvUv8AQfhTbfTXCE6r8UGqB1HKvUtjcPKjpR1M0hvpnhdy1eKF/KkOdLsKkSVk8ewr5VnfuG+gs4WSVkhtPDUnlO889AKriwvJKkSy5FjV9yc25t5WKOdwlGGSeygarIHPVV7nRIIsdDHstF4hTnZaT6iAfle8XVqdaawjBfXnUmECyUiwgbhyHtq89GujhfOZYytDfvPIAbv2p+o6hY14WL5sXpum1/e5uOyIvZOAW+oNtIhI1OgSNTMad1TOM2WWSlLJ/iD11R4ZQLxffyN6tWMQjDtENdkCwAGp+fxquNtkJJWTeTKjHed3d51ihjXLNmTO3stkR7WNxO9RA5x8qmehu0lqxRQtUnITFtxFVvFPpUQkKiNCDMnXjwM+Ip7oe+E41uB6wUJ8CYnwFacO00zD1W+KS9jUktL6+UKCRbPP4ROlxEEg77SN8iZ61sJDYcPZuZlRVlPa7SvWPGgMA0DiASDITI79PjTmBWCpa20FsBJEHeVEAJB0RdNxB9YX3VpzZFGdS78GbplGWBLuv92ZJ6c8SVvsJKlSltS1JPqpCiEogTqcitb1SuibziMSy4ypIcSvfmOeTooBQtugRWi9OeieJxj+ZltGUNhsqzQSoKUq4lWmYb6pH9nr2ZisP9rZAyqC8850qTmF0gJmwkEXvwm40y02ztcdWm9zY9gbDexzmIxG020ZC2GUMJTIyghzMZzEkHS8g5haq/03ZX9lfwiyp37O42pBUrtKw6kqU2VD7zicq0zqrqr3NW5v0g4EsJV9uZG8AE54vCS2ElQItaL6VQem23iVOvrSUuYhLacM0oQ4W0JWhK1t/wCGFLeUsBV4ga6I7aSfJaS73sZS3hUkAxqONG7LbCVFyOy32u9U9keceAqW6SbCRhS0wl5LrxSC4EDstyLJzSZV8L76jlpBU2wFJSCoBSiYGYmJJO5IPv4wNeLG43KRlyZFJJRLp6GlJL7xmXIvxy2M+Z9lN+nQ/wAXDf0ue9FWroR0f2dhnpwmM+0PKTCxnQqEyCSAgWExrxqr+nMfxcN/S570U0vwGODTzqvrYsX/APPhAw2IO8ve5CfnWpuBKrKAPfesU9BG0wkvsEgEkLA4iMpjyHnWsPskkkKImdDFyAAfDL3XNZqN4S9s1siyQD3ke6mF7DQdFKHkafwyyBCjJkme86C+4WqsYr0jYZrFHDLS4IUEF2E5Ao8e1mid8ey9dT7HWS7mwz91YPeI+dMr2S8NIPcfnFT3WU0MajPkzozxOXMM0f061OeOM/xJP80Gyv8AVvIPqq8pFB4hOZWZQ7U93KrlmrwkHW/fUsfS4cc9cIJPi0qDYvYq8rSR/L75Pxr5/wDSskIxzgga5r/zAH3mvoALrEvSdgC9jV5QD2E34ETv4VWfYfH3KNhniCCIndek4vbGVcFEnfBIv3Ea0lzDFtWVYgj31FvMZSCZUkm8WPtmhFJvceUpJbEuOkg/L9o+VdQnUYY6Lc8cs/8AbXUaj6C6p+oUlIohrypptIp0I99ZzdwOKJPdwpbbUmkKdG48ql+jeyF4l0IExqpW5KePfwFKMQO1hlSlI1V7Y+hQWGY6xaWwYSLk8t59wHhrVk9IDCW8cptAhLTCQka/dK575XM0L0G2cHllJMSrtHgkCSfbW1yeLBa5ZgSWXqKfC/gt3RfYYcIJTDSdOcbgeHE1oiGkhMJgAeEAfU+VMNMIQgIbIAFgBFh58qdKwAN889eNefCOk25Mjn+RWtruBxVwcoskXAM77anf4ioHF7QQV9XBMWgp8IINz38zWgMMpJuEjvpH9lIWrMEtnfcT8KeyZmj+ziDAvJJsQNeQj312BbbZfaWHCYWMwI42mYiL8a0x/YyTH8NsHjE+8RUViNgszCm0HeTlE+Qoqel2BxUk0TrT6utb6siSDM7xynnHtqXfxCMqW861kECeJ9a6o3jhVYbCpYKEBcLAVmVkITPrSAbi1t/GrZjcDmGcAIXE5kwTIM7wRfQmJgkV6EncrRg6eMfC0z7NmKdI9su9c+U4p5BLiobQUpAg5AIKZ+7uNQp6x4oU664/1agsJWsESL5biBMR41dnNitqIW4lLitStYkqJvPCjsLsRkkKLTKRaTlCQBx5Vm8Z8FlgXNITgvR/g320OKStue3kbWUpSpUEwPu3A0O4VSunicE0v7Ph8OnrEmVLCie0UkdtRJUpV5idSDyNn6b+kBuPsuzAFWyqfAsN0NfiJg9vThOoyx55LcwcyzqqZjjB3nfPMbxNasXTvmXAmbNGqieuKDKde2dT+EfPn8wQDg2M8rV6oBA5mKVgcGvELt6ouo/W+rW3gkBGUDS1h/L86TqM6/Cg4MDfmYL6K8d1W0WgNHAps+IzD2p9tSHpnxZVjW2ybIan9Sv/ABFU/Y+OOHeaeSkEtqCwDoY3Hvp3pJtpWMxC31gJKoGUXAA0E76pq8tGV4/vVP2AsHi1srS40opWkyFD6uOVfQHRbbjmIYbWl1h5RQCtKVZFpVF0lF7g8SK+ewK90IOh46HzpCx9Hbb6TfZWVuvNuJyiwIkKUbJTmSSLniayfok39qx7XW3zKLyp3gEm/ebeNV0bQedSG3n3VNJOeFrUsJgRIBOsGPHnRfRzpQMI+t0sNvBScmVZjKJB7JgwbDdVEtMbEu2fQ+M2mhptbijCUJKj3ATWD7GSvGbSbUCUuLe6wrTqkA5zB5AR5UV0m6bpxbKWmGFMEn+J/EKklI0AFhE3kgaCn/RtiGEvuuOPBkpSEozJKgc3rEnQeqN+80FsrDy6Noxe1UtqCSCSRNo+JEnkK8Ttho6ry2+8kgd8m3tqHw+0UOCG8VhXeWcD2Aqp77Co/wCA2QfwLifYKVeHW6fyOane1E+t4BJPjWLbf6XtJxeISueysJBAmQEidN4VNX7bWLxAHVISluRBV6xSNBCRYnxis/8A/bdpSiV4hwkkkmBck8wb1nlON0zRGEkrRWtsbVwzl0lebmmogY5uIM+VX1Po0w+YgvO/5R/ppOI9GTCbh10j/p/20niYymjI/QzxTjXOvKvJ6A4b817/AC/7a6j4+P1Z3w+T0RFqINgI5j4c6TkmBw931514jjYC9uPjwpzrIi2trakn6+pqJq9xWB2ap11KEpJKjAHPieVbT0d2KjDNBAudVK/Er5DQCofoJsHqUdY4B1q/8ifwid/H9pNuRTRRHJO9kZN6W9mlrEtYqD1TiCy5G5QBHjKVeaKzfJkVCrp3EaHgrnpWxelHaiXG/saYJMFw/hI7SQOe8+W+seeaU3ZQlO7WL8D908vfW3HJOOmRiyJqWpEthsODEFJnQ/KierBPHnPDwqv4d4oUFNqymdDp8iO+K0LZPpTdTAxOGQ4m3ab7JiY9UynwkXHOyyxyXG4YzT5IFTM7yOXKm1OLRYKV4FXzFaLgfSPsxyOsbLZMDttBQGu9M2tPj3wanpJspz/Fwt9y2wndNwofRqTclyiqSfczDD7TeTJLriZuIKjbne1Bvbbfm7rnKFr+dbEDsten2JRGn9zeDEa8TTX2PAqVBTgyP5UtcxFu72Urml2Dob4ZUvRVg8TicYHFOOlpm65WshSiDlTBMH8R7hxrbtsYkNMLWowEpJPcBVRw3SbZmAZMOtIkyUNASpVkzkQJNovGgqg9LvSa9jUKZwzRQ0R21OZSSCU6/cQCcyTmJBChpV4KyUtijnbD2ZRDzuUqJAzqFiZECbU6rGvvJhx5wMTB6xaykwRuk5yJHZAJFjUWcQhB/MV45dxvN12kEWEjUipHZezlYlxP2hwoEAJFgVAAAJSNBFqdyx4lqkCMMmR6YnYJlzEK6rDIt95Rt+o7hpYaxN6Y/sFxWJWyTAQqCoiNwNhW19HWMHhWUmWxFwkEEC2qjMqV31lXSPanWY7ELQsZCswRfcBp4R4VH4ieS29l2X9lvAhBpLd3z/RK4HChpISlIygbtddfMU+0kLAKSO1PkB+9V1rbkCDwAn50ExtINuFSZIywB41n0tmrVFEUogW4WpFMOrknvNONKtW080WTT7DJV7yeHjXNNjVZyjuknuG/2C2tc7iSrspEJ4a+JO8/vxNVjFcsSTOxT4jInTjxPE/AfEkltlgqICRJp1GDCbuKjlqo+G7xiufx1siAEp3xqf6j8BamaveQF6IVilJbGRJCj95Q07k2mOJ38OK9iuQ5B+9bx3fLxoFEb69aVERqKjN6tikPK7LijAblAHvonALWwpKkEpykGASBroQNf3pez3+taSrfF/6hTim5v9c685tpnqqMWrNQwj3XNpW3OVQm9zwI8CKCfYyG6Sd/LnUJ0K2kUhWHJ3lSOdu0nyv4GrZm7NzNonluNLJ2Jp0sikoUoWm27luNAY/aTbZyuOpSreFKAt4mplT0G31xHxFQfTnZAeZlKQVoEj+YcPrfSJJj2RjmPw5Nn2v1p+ddWa9QOEcq9qngr1F8aXoSjpgZj5e4d1WXoXsQHLilnNElCfuhUwVRvgiBzk8K8rqfsLLmi9YB9anUgnszoOPDuE0f0r2ucKwpaQCs9lAOmeNdNAL+FeV1NjI5NmY116lKUpRzLJlUnUm8eJpDmKTBBM8THgbHyFdXVoIWaBs30b4RTAS4k9b6ylJMQVQQkboGmnvqL2h6J0pu1iCnX1hy4i+tdXVJSkt0yrSezRFL9GONElDjKwPxHnzSe/wqLxHQfHImWG1AawtPAn8Q3A11dVY5pEXjiQu0dmuMmHmUpJt60/8Aao0GUA6JAtPgBJ15TXV1aYPUtyMlTE9alO7MfIWnx0jhTWIxq1AAnsjRIsNZ033411dSydBirGEOQZEjmDTruKKozLUY0m/L67q6uqdLkpqaVDIVzpSFxoa6uoUcmelznXB011dQpBcmJKRrXoejSurqKAzg7vVJ8afQ+qOyI7re3WurqZya4AopjRQo0/h8A4oEgCBzrq6pTyMrDGmPo2S4b9nxJ+VJVsxaRMp8z/trq6k8WRXwY0S/R/G9UFJWbKIIiTB0MyO6p9s5iSCbV1dUsnNl8PFDWJxKmylbZhaCFJJ8/wBvGtFwG0euZQ6mwUnNHAGyhzhVeV1SmvKP3PWFfxACd4B79xonHqOc6Xv4gdoeIr2uqS4C+SrY3oc06tTgHrGdYrq6up036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1.bp.blogspot.com/-VoDtcyKhUew/T0IT9WdRpvI/AAAAAAAAAE4/utY1XRNhuFE/s1600/Caylee's+1st+Vest+Treatment+010edi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199" y="1169125"/>
            <a:ext cx="4446513" cy="29652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0600" y="457200"/>
            <a:ext cx="3810000" cy="584775"/>
          </a:xfrm>
          <a:prstGeom prst="rect">
            <a:avLst/>
          </a:prstGeom>
          <a:noFill/>
        </p:spPr>
        <p:txBody>
          <a:bodyPr wrap="square" rtlCol="0">
            <a:spAutoFit/>
          </a:bodyPr>
          <a:lstStyle/>
          <a:p>
            <a:r>
              <a:rPr lang="en-US" dirty="0" smtClean="0"/>
              <a:t>Chest Physical Therapy</a:t>
            </a:r>
          </a:p>
          <a:p>
            <a:r>
              <a:rPr lang="en-US" sz="1400" dirty="0" smtClean="0"/>
              <a:t>Loosens the mucus in the lungs</a:t>
            </a:r>
            <a:endParaRPr lang="en-US" sz="1400" dirty="0"/>
          </a:p>
        </p:txBody>
      </p:sp>
    </p:spTree>
    <p:extLst>
      <p:ext uri="{BB962C8B-B14F-4D97-AF65-F5344CB8AC3E}">
        <p14:creationId xmlns:p14="http://schemas.microsoft.com/office/powerpoint/2010/main" val="2543845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Huntington’s Disease</a:t>
            </a:r>
            <a:endParaRPr lang="en-US" dirty="0"/>
          </a:p>
        </p:txBody>
      </p:sp>
      <p:sp>
        <p:nvSpPr>
          <p:cNvPr id="3" name="Content Placeholder 2"/>
          <p:cNvSpPr>
            <a:spLocks noGrp="1"/>
          </p:cNvSpPr>
          <p:nvPr>
            <p:ph idx="1"/>
          </p:nvPr>
        </p:nvSpPr>
        <p:spPr/>
        <p:txBody>
          <a:bodyPr>
            <a:normAutofit fontScale="85000" lnSpcReduction="20000"/>
          </a:bodyPr>
          <a:lstStyle/>
          <a:p>
            <a:r>
              <a:rPr lang="en-US" dirty="0"/>
              <a:t>Huntington’s Disease (HD) is an inherited </a:t>
            </a:r>
            <a:r>
              <a:rPr lang="en-US" dirty="0" smtClean="0"/>
              <a:t>brain disorder </a:t>
            </a:r>
            <a:r>
              <a:rPr lang="en-US" dirty="0"/>
              <a:t>that results in the progressive loss </a:t>
            </a:r>
            <a:r>
              <a:rPr lang="en-US" dirty="0" smtClean="0"/>
              <a:t>of </a:t>
            </a:r>
            <a:r>
              <a:rPr lang="en-US" dirty="0"/>
              <a:t>both mental faculties and physical control. </a:t>
            </a:r>
            <a:endParaRPr lang="en-US" dirty="0" smtClean="0"/>
          </a:p>
          <a:p>
            <a:pPr lvl="1"/>
            <a:r>
              <a:rPr lang="en-US" dirty="0" smtClean="0"/>
              <a:t>similar </a:t>
            </a:r>
            <a:r>
              <a:rPr lang="en-US" dirty="0"/>
              <a:t>to having ALS, Schizophrenia and Alzheimer’s all at the same </a:t>
            </a:r>
            <a:r>
              <a:rPr lang="en-US" dirty="0" smtClean="0"/>
              <a:t>time</a:t>
            </a:r>
          </a:p>
          <a:p>
            <a:pPr lvl="1"/>
            <a:r>
              <a:rPr lang="en-US" dirty="0" smtClean="0"/>
              <a:t>HD </a:t>
            </a:r>
            <a:r>
              <a:rPr lang="en-US" dirty="0"/>
              <a:t>slowly destroys the mind and the body in what experts say is one of the worst ways to </a:t>
            </a:r>
            <a:r>
              <a:rPr lang="en-US" dirty="0" smtClean="0"/>
              <a:t>die</a:t>
            </a:r>
            <a:endParaRPr lang="en-US" dirty="0"/>
          </a:p>
          <a:p>
            <a:r>
              <a:rPr lang="en-US" dirty="0"/>
              <a:t>Symptoms usually appear between the ages </a:t>
            </a:r>
            <a:r>
              <a:rPr lang="en-US" dirty="0" smtClean="0"/>
              <a:t>of </a:t>
            </a:r>
            <a:r>
              <a:rPr lang="en-US" dirty="0"/>
              <a:t>30 to 50, and worsen over a 10 to 25 year </a:t>
            </a:r>
            <a:r>
              <a:rPr lang="en-US" dirty="0" smtClean="0"/>
              <a:t>period</a:t>
            </a:r>
            <a:r>
              <a:rPr lang="en-US" dirty="0"/>
              <a:t>. Ultimately, the weakened individual </a:t>
            </a:r>
            <a:r>
              <a:rPr lang="en-US" dirty="0" smtClean="0"/>
              <a:t>dies from pneumonia</a:t>
            </a:r>
            <a:r>
              <a:rPr lang="en-US" dirty="0"/>
              <a:t>, heart failure or other </a:t>
            </a:r>
            <a:r>
              <a:rPr lang="en-US" dirty="0" smtClean="0"/>
              <a:t>complication</a:t>
            </a:r>
            <a:r>
              <a:rPr lang="en-US" dirty="0" smtClean="0"/>
              <a:t>.</a:t>
            </a:r>
          </a:p>
          <a:p>
            <a:r>
              <a:rPr lang="en-US" dirty="0" smtClean="0"/>
              <a:t>There is no cure or no treatment of th</a:t>
            </a:r>
            <a:r>
              <a:rPr lang="en-US" dirty="0" smtClean="0"/>
              <a:t>e disease</a:t>
            </a:r>
          </a:p>
          <a:p>
            <a:pPr lvl="1"/>
            <a:r>
              <a:rPr lang="en-US" dirty="0"/>
              <a:t>when individuals test positive for the Huntington gene, they are effectively receiving a death </a:t>
            </a:r>
            <a:r>
              <a:rPr lang="en-US" dirty="0" smtClean="0"/>
              <a:t>sentence</a:t>
            </a:r>
            <a:endParaRPr lang="en-US" dirty="0"/>
          </a:p>
        </p:txBody>
      </p:sp>
    </p:spTree>
    <p:extLst>
      <p:ext uri="{BB962C8B-B14F-4D97-AF65-F5344CB8AC3E}">
        <p14:creationId xmlns:p14="http://schemas.microsoft.com/office/powerpoint/2010/main" val="844934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a:t>
            </a:r>
            <a:endParaRPr lang="en-US" dirty="0"/>
          </a:p>
        </p:txBody>
      </p:sp>
      <p:sp>
        <p:nvSpPr>
          <p:cNvPr id="3" name="Content Placeholder 2"/>
          <p:cNvSpPr>
            <a:spLocks noGrp="1"/>
          </p:cNvSpPr>
          <p:nvPr>
            <p:ph idx="1"/>
          </p:nvPr>
        </p:nvSpPr>
        <p:spPr/>
        <p:txBody>
          <a:bodyPr/>
          <a:lstStyle/>
          <a:p>
            <a:r>
              <a:rPr lang="en-US" dirty="0" smtClean="0"/>
              <a:t>Everyone has the HD gene but people with the expansion of the gene develop HD and can pass it on.</a:t>
            </a:r>
          </a:p>
          <a:p>
            <a:r>
              <a:rPr lang="en-US" dirty="0" smtClean="0"/>
              <a:t>Every </a:t>
            </a:r>
            <a:r>
              <a:rPr lang="en-US" dirty="0"/>
              <a:t>child of a parent with </a:t>
            </a:r>
            <a:r>
              <a:rPr lang="en-US" dirty="0" smtClean="0"/>
              <a:t>HD </a:t>
            </a:r>
            <a:r>
              <a:rPr lang="en-US" dirty="0"/>
              <a:t>has a 50/50 chance </a:t>
            </a:r>
            <a:r>
              <a:rPr lang="en-US" dirty="0" smtClean="0"/>
              <a:t>of inheriting </a:t>
            </a:r>
            <a:r>
              <a:rPr lang="en-US" dirty="0"/>
              <a:t>the expanded gene </a:t>
            </a:r>
            <a:r>
              <a:rPr lang="en-US" dirty="0" smtClean="0"/>
              <a:t>that </a:t>
            </a:r>
            <a:r>
              <a:rPr lang="en-US" dirty="0"/>
              <a:t>causes the </a:t>
            </a:r>
            <a:r>
              <a:rPr lang="en-US" dirty="0" smtClean="0"/>
              <a:t>disease.</a:t>
            </a:r>
          </a:p>
          <a:p>
            <a:r>
              <a:rPr lang="en-US" dirty="0" smtClean="0"/>
              <a:t>If the </a:t>
            </a:r>
            <a:r>
              <a:rPr lang="en-US" dirty="0"/>
              <a:t>child has not inherited this </a:t>
            </a:r>
            <a:r>
              <a:rPr lang="en-US" dirty="0" smtClean="0"/>
              <a:t>expanded </a:t>
            </a:r>
            <a:r>
              <a:rPr lang="en-US" dirty="0"/>
              <a:t>gene, he or she will </a:t>
            </a:r>
            <a:r>
              <a:rPr lang="en-US" dirty="0" smtClean="0"/>
              <a:t>never </a:t>
            </a:r>
            <a:r>
              <a:rPr lang="en-US" dirty="0"/>
              <a:t>develop the disease and </a:t>
            </a:r>
            <a:r>
              <a:rPr lang="en-US" dirty="0" smtClean="0"/>
              <a:t>cannot </a:t>
            </a:r>
            <a:r>
              <a:rPr lang="en-US" dirty="0"/>
              <a:t>pass it on to their children</a:t>
            </a:r>
            <a:r>
              <a:rPr lang="en-US" dirty="0" smtClean="0"/>
              <a:t>.</a:t>
            </a:r>
          </a:p>
          <a:p>
            <a:endParaRPr lang="en-US" dirty="0"/>
          </a:p>
          <a:p>
            <a:r>
              <a:rPr lang="en-US" dirty="0" smtClean="0">
                <a:hlinkClick r:id="rId2"/>
              </a:rPr>
              <a:t>http://www.youtube.com/watch?v=DiNOfTbw3AQ</a:t>
            </a:r>
            <a:endParaRPr lang="en-US" dirty="0"/>
          </a:p>
        </p:txBody>
      </p:sp>
    </p:spTree>
    <p:extLst>
      <p:ext uri="{BB962C8B-B14F-4D97-AF65-F5344CB8AC3E}">
        <p14:creationId xmlns:p14="http://schemas.microsoft.com/office/powerpoint/2010/main" val="3290732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emplate>
  <TotalTime>134</TotalTime>
  <Words>1175</Words>
  <Application>Microsoft Office PowerPoint</Application>
  <PresentationFormat>On-screen Show (4:3)</PresentationFormat>
  <Paragraphs>95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Sketchbook</vt:lpstr>
      <vt:lpstr>Genetic Diseases</vt:lpstr>
      <vt:lpstr>What is a Genetic Disease?</vt:lpstr>
      <vt:lpstr>Down Syndrome</vt:lpstr>
      <vt:lpstr>Genetics</vt:lpstr>
      <vt:lpstr>Cystic Fibrosis</vt:lpstr>
      <vt:lpstr>How do you get it?</vt:lpstr>
      <vt:lpstr>PowerPoint Presentation</vt:lpstr>
      <vt:lpstr>Huntington’s Disease</vt:lpstr>
      <vt:lpstr>Genetics</vt:lpstr>
      <vt:lpstr>Sickle Cell Disease</vt:lpstr>
      <vt:lpstr>Genetics</vt:lpstr>
      <vt:lpstr>Tay-Sachs Disease</vt:lpstr>
      <vt:lpstr>Genetics</vt:lpstr>
      <vt:lpstr>Color blindness</vt:lpstr>
      <vt:lpstr>Genetics</vt:lpstr>
      <vt:lpstr>Testing</vt:lpstr>
      <vt:lpstr>Genetic Discrimination</vt:lpstr>
      <vt:lpstr>GATTACA</vt:lpstr>
      <vt:lpstr>Eugenics</vt:lpstr>
      <vt:lpstr>Discussion</vt:lpstr>
    </vt:vector>
  </TitlesOfParts>
  <Company>Oakwood  Friends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Dorsa</dc:creator>
  <cp:lastModifiedBy>Megan Sanger</cp:lastModifiedBy>
  <cp:revision>13</cp:revision>
  <dcterms:created xsi:type="dcterms:W3CDTF">2013-11-14T13:50:40Z</dcterms:created>
  <dcterms:modified xsi:type="dcterms:W3CDTF">2014-09-24T16:24:32Z</dcterms:modified>
</cp:coreProperties>
</file>